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60" r:id="rId2"/>
    <p:sldId id="261" r:id="rId3"/>
    <p:sldId id="262" r:id="rId4"/>
    <p:sldId id="343" r:id="rId5"/>
    <p:sldId id="264" r:id="rId6"/>
    <p:sldId id="339" r:id="rId7"/>
    <p:sldId id="340" r:id="rId8"/>
    <p:sldId id="300" r:id="rId9"/>
    <p:sldId id="342" r:id="rId10"/>
    <p:sldId id="295" r:id="rId11"/>
    <p:sldId id="333" r:id="rId12"/>
    <p:sldId id="297" r:id="rId13"/>
    <p:sldId id="299" r:id="rId14"/>
    <p:sldId id="325" r:id="rId15"/>
    <p:sldId id="273" r:id="rId16"/>
    <p:sldId id="334" r:id="rId17"/>
    <p:sldId id="341" r:id="rId18"/>
    <p:sldId id="335" r:id="rId19"/>
    <p:sldId id="336" r:id="rId20"/>
    <p:sldId id="280" r:id="rId21"/>
    <p:sldId id="281" r:id="rId22"/>
    <p:sldId id="305" r:id="rId23"/>
    <p:sldId id="283" r:id="rId24"/>
    <p:sldId id="346" r:id="rId25"/>
    <p:sldId id="326" r:id="rId26"/>
    <p:sldId id="286" r:id="rId27"/>
    <p:sldId id="329" r:id="rId28"/>
    <p:sldId id="337" r:id="rId29"/>
    <p:sldId id="338" r:id="rId30"/>
    <p:sldId id="290" r:id="rId31"/>
    <p:sldId id="291" r:id="rId32"/>
  </p:sldIdLst>
  <p:sldSz cx="7559675" cy="7559675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798D"/>
    <a:srgbClr val="E8ECEF"/>
    <a:srgbClr val="C6E194"/>
    <a:srgbClr val="C9E195"/>
    <a:srgbClr val="81D78C"/>
    <a:srgbClr val="E9E151"/>
    <a:srgbClr val="007FAC"/>
    <a:srgbClr val="2F63D9"/>
    <a:srgbClr val="6C9F4E"/>
    <a:srgbClr val="E0E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37" autoAdjust="0"/>
    <p:restoredTop sz="93449" autoAdjust="0"/>
  </p:normalViewPr>
  <p:slideViewPr>
    <p:cSldViewPr snapToGrid="0">
      <p:cViewPr varScale="1">
        <p:scale>
          <a:sx n="91" d="100"/>
          <a:sy n="91" d="100"/>
        </p:scale>
        <p:origin x="852" y="30"/>
      </p:cViewPr>
      <p:guideLst>
        <p:guide orient="horz" pos="2381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234"/>
      <c:depthPercent val="100"/>
      <c:rAngAx val="0"/>
      <c:perspective val="4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054991774177734"/>
          <c:y val="8.2970321164965374E-2"/>
          <c:w val="0.61294264398286602"/>
          <c:h val="0.839245002742879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2F63D9"/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2D7-4CC1-8047-DD0708A7A2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2D7-4CC1-8047-DD0708A7A242}"/>
              </c:ext>
            </c:extLst>
          </c:dPt>
          <c:dPt>
            <c:idx val="2"/>
            <c:bubble3D val="0"/>
            <c:spPr>
              <a:solidFill>
                <a:srgbClr val="81D78C"/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2D7-4CC1-8047-DD0708A7A242}"/>
              </c:ext>
            </c:extLst>
          </c:dPt>
          <c:dPt>
            <c:idx val="3"/>
            <c:bubble3D val="0"/>
            <c:explosion val="0"/>
            <c:spPr>
              <a:solidFill>
                <a:srgbClr val="C6E194"/>
              </a:solidFill>
              <a:ln w="19050">
                <a:solidFill>
                  <a:schemeClr val="accent6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2D7-4CC1-8047-DD0708A7A242}"/>
              </c:ext>
            </c:extLst>
          </c:dPt>
          <c:dPt>
            <c:idx val="4"/>
            <c:bubble3D val="0"/>
            <c:spPr>
              <a:solidFill>
                <a:srgbClr val="77CA82"/>
              </a:solidFill>
              <a:ln w="19050">
                <a:solidFill>
                  <a:schemeClr val="accent5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2D7-4CC1-8047-DD0708A7A242}"/>
              </c:ext>
            </c:extLst>
          </c:dPt>
          <c:dLbls>
            <c:dLbl>
              <c:idx val="0"/>
              <c:layout>
                <c:manualLayout>
                  <c:x val="-6.7827517720072519E-2"/>
                  <c:y val="3.62995155096723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26,8%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2D7-4CC1-8047-DD0708A7A24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D7-4CC1-8047-DD0708A7A242}"/>
                </c:ext>
              </c:extLst>
            </c:dLbl>
            <c:dLbl>
              <c:idx val="2"/>
              <c:layout>
                <c:manualLayout>
                  <c:x val="3.7983409923240612E-2"/>
                  <c:y val="-2.341706652958053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0,8%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2D7-4CC1-8047-DD0708A7A242}"/>
                </c:ext>
              </c:extLst>
            </c:dLbl>
            <c:dLbl>
              <c:idx val="3"/>
              <c:layout>
                <c:manualLayout>
                  <c:x val="1.3565503544014505E-2"/>
                  <c:y val="2.59282253640515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5,0%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2D7-4CC1-8047-DD0708A7A242}"/>
                </c:ext>
              </c:extLst>
            </c:dLbl>
            <c:dLbl>
              <c:idx val="4"/>
              <c:layout>
                <c:manualLayout>
                  <c:x val="-0.10581092764331317"/>
                  <c:y val="-7.25990310193447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67,4%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B2D7-4CC1-8047-DD0708A7A242}"/>
                </c:ext>
              </c:extLst>
            </c:dLbl>
            <c:dLbl>
              <c:idx val="6"/>
              <c:layout>
                <c:manualLayout>
                  <c:x val="3.7983409923240612E-2"/>
                  <c:y val="-2.592822536405167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D7-4CC1-8047-DD0708A7A242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70AD47"/>
                </a:solidFill>
                <a:round/>
              </a:ln>
              <a:effectLst>
                <a:outerShdw blurRad="50800" dist="38100" dir="2700000" algn="tl" rotWithShape="0">
                  <a:srgbClr val="70AD47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effectLst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обрабатывающие производства</c:v>
                </c:pt>
                <c:pt idx="1">
                  <c:v>производство и распределение электроэнергии, газа и воды</c:v>
                </c:pt>
                <c:pt idx="2">
                  <c:v>строительство</c:v>
                </c:pt>
                <c:pt idx="3">
                  <c:v>транспорт и связь</c:v>
                </c:pt>
                <c:pt idx="4">
                  <c:v>прочие</c:v>
                </c:pt>
              </c:strCache>
            </c:strRef>
          </c:cat>
          <c:val>
            <c:numRef>
              <c:f>Лист1!$B$2:$B$6</c:f>
              <c:numCache>
                <c:formatCode>0.0%</c:formatCode>
                <c:ptCount val="5"/>
                <c:pt idx="0">
                  <c:v>0.26800000000000002</c:v>
                </c:pt>
                <c:pt idx="1">
                  <c:v>8.0000000000000002E-3</c:v>
                </c:pt>
                <c:pt idx="2">
                  <c:v>0</c:v>
                </c:pt>
                <c:pt idx="3">
                  <c:v>0.05</c:v>
                </c:pt>
                <c:pt idx="4">
                  <c:v>0.67400000000000004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2D7-4CC1-8047-DD0708A7A2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1123712906091894"/>
          <c:y val="0.76245886956612274"/>
          <c:w val="0.80434399467975914"/>
          <c:h val="0.1986487923877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b" anchorCtr="0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9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570694991945548"/>
          <c:y val="9.7128025944208871E-2"/>
          <c:w val="0.67495203065639653"/>
          <c:h val="0.8502511483913863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Отраслевая структура малых предприятий, %</c:v>
                </c:pt>
              </c:strCache>
            </c:strRef>
          </c:tx>
          <c:spPr>
            <a:ln w="3175">
              <a:solidFill>
                <a:srgbClr val="0070C0"/>
              </a:solidFill>
            </a:ln>
          </c:spPr>
          <c:explosion val="4"/>
          <c:dPt>
            <c:idx val="0"/>
            <c:bubble3D val="0"/>
            <c:explosion val="11"/>
            <c:spPr>
              <a:solidFill>
                <a:srgbClr val="0070C0"/>
              </a:solidFill>
              <a:ln w="3175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B19-4056-BA0C-AD5E9B5B2677}"/>
              </c:ext>
            </c:extLst>
          </c:dPt>
          <c:dPt>
            <c:idx val="1"/>
            <c:bubble3D val="0"/>
            <c:explosion val="20"/>
            <c:spPr>
              <a:solidFill>
                <a:srgbClr val="C0D03C"/>
              </a:solidFill>
              <a:ln w="3175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B19-4056-BA0C-AD5E9B5B2677}"/>
              </c:ext>
            </c:extLst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B19-4056-BA0C-AD5E9B5B2677}"/>
              </c:ext>
            </c:extLst>
          </c:dPt>
          <c:dPt>
            <c:idx val="3"/>
            <c:bubble3D val="0"/>
            <c:explosion val="9"/>
            <c:spPr>
              <a:solidFill>
                <a:srgbClr val="77CA82"/>
              </a:solidFill>
              <a:ln w="3175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B19-4056-BA0C-AD5E9B5B2677}"/>
              </c:ext>
            </c:extLst>
          </c:dPt>
          <c:dPt>
            <c:idx val="4"/>
            <c:bubble3D val="0"/>
            <c:explosion val="16"/>
            <c:spPr>
              <a:solidFill>
                <a:srgbClr val="00AEFF"/>
              </a:solidFill>
              <a:ln w="3175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B19-4056-BA0C-AD5E9B5B2677}"/>
              </c:ext>
            </c:extLst>
          </c:dPt>
          <c:dPt>
            <c:idx val="5"/>
            <c:bubble3D val="0"/>
            <c:spPr>
              <a:solidFill>
                <a:srgbClr val="8BDCDE"/>
              </a:solidFill>
              <a:ln w="3175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EA9-4078-A26C-BA95FD8E8760}"/>
              </c:ext>
            </c:extLst>
          </c:dPt>
          <c:dLbls>
            <c:dLbl>
              <c:idx val="0"/>
              <c:layout>
                <c:manualLayout>
                  <c:x val="-1.2976188512647962E-2"/>
                  <c:y val="-2.261045421411590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6,7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B19-4056-BA0C-AD5E9B5B2677}"/>
                </c:ext>
              </c:extLst>
            </c:dLbl>
            <c:dLbl>
              <c:idx val="1"/>
              <c:layout>
                <c:manualLayout>
                  <c:x val="9.054247967144307E-3"/>
                  <c:y val="1.087011100395292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5,3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B19-4056-BA0C-AD5E9B5B2677}"/>
                </c:ext>
              </c:extLst>
            </c:dLbl>
            <c:dLbl>
              <c:idx val="2"/>
              <c:layout>
                <c:manualLayout>
                  <c:x val="5.3787791320985004E-2"/>
                  <c:y val="-5.1739118986808498E-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40,7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B19-4056-BA0C-AD5E9B5B2677}"/>
                </c:ext>
              </c:extLst>
            </c:dLbl>
            <c:dLbl>
              <c:idx val="3"/>
              <c:layout>
                <c:manualLayout>
                  <c:x val="-4.7988861216029743E-2"/>
                  <c:y val="9.82846417694144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r>
                      <a:rPr lang="en-US" dirty="0"/>
                      <a:t>4,6</a:t>
                    </a:r>
                  </a:p>
                </c:rich>
              </c:tx>
              <c:spPr>
                <a:solidFill>
                  <a:prstClr val="white">
                    <a:alpha val="90000"/>
                  </a:prstClr>
                </a:solidFill>
                <a:ln>
                  <a:solidFill>
                    <a:srgbClr val="B2D499"/>
                  </a:solidFill>
                </a:ln>
                <a:effectLst>
                  <a:outerShdw blurRad="50800" dist="38100" dir="2700000" algn="ctr" rotWithShape="0">
                    <a:srgbClr val="000000">
                      <a:alpha val="40000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0251199920829963E-2"/>
                      <c:h val="6.112506860913484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AB19-4056-BA0C-AD5E9B5B2677}"/>
                </c:ext>
              </c:extLst>
            </c:dLbl>
            <c:dLbl>
              <c:idx val="4"/>
              <c:layout>
                <c:manualLayout>
                  <c:x val="-3.9871458652899879E-2"/>
                  <c:y val="-2.45185240335418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0,4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AB19-4056-BA0C-AD5E9B5B2677}"/>
                </c:ext>
              </c:extLst>
            </c:dLbl>
            <c:dLbl>
              <c:idx val="5"/>
              <c:layout>
                <c:manualLayout>
                  <c:x val="-5.3306998301143049E-2"/>
                  <c:y val="2.49736696595486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42,3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DEA9-4078-A26C-BA95FD8E8760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>
                <a:solidFill>
                  <a:srgbClr val="B2D499"/>
                </a:solidFill>
              </a:ln>
              <a:effectLst>
                <a:outerShdw blurRad="50800" dist="38100" dir="2700000" algn="ctr" rotWithShape="0">
                  <a:srgbClr val="000000">
                    <a:alpha val="40000"/>
                  </a:srgb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miter lim="8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Промышленность</c:v>
                </c:pt>
                <c:pt idx="1">
                  <c:v>Строительство</c:v>
                </c:pt>
                <c:pt idx="2">
                  <c:v>Оптовая и розничная торговля</c:v>
                </c:pt>
                <c:pt idx="3">
                  <c:v>Сельское хозяйство</c:v>
                </c:pt>
                <c:pt idx="4">
                  <c:v>Заготовка и переработка дреесины</c:v>
                </c:pt>
                <c:pt idx="5">
                  <c:v>Прочие виды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7</c:v>
                </c:pt>
                <c:pt idx="1">
                  <c:v>5</c:v>
                </c:pt>
                <c:pt idx="2">
                  <c:v>42.2</c:v>
                </c:pt>
                <c:pt idx="3">
                  <c:v>5.5</c:v>
                </c:pt>
                <c:pt idx="4">
                  <c:v>1.5</c:v>
                </c:pt>
                <c:pt idx="5">
                  <c:v>38.9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B19-4056-BA0C-AD5E9B5B267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1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95286328998061"/>
          <c:y val="0.16154908751965621"/>
          <c:w val="0.81478311117592039"/>
          <c:h val="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3175">
              <a:solidFill>
                <a:schemeClr val="accent5">
                  <a:lumMod val="50000"/>
                </a:schemeClr>
              </a:solidFill>
            </a:ln>
          </c:spPr>
          <c:explosion val="8"/>
          <c:dPt>
            <c:idx val="0"/>
            <c:bubble3D val="0"/>
            <c:spPr>
              <a:solidFill>
                <a:srgbClr val="EBE352"/>
              </a:solidFill>
              <a:ln w="3175">
                <a:solidFill>
                  <a:schemeClr val="accent5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FA3-4C9E-8347-B41F29429662}"/>
              </c:ext>
            </c:extLst>
          </c:dPt>
          <c:dPt>
            <c:idx val="1"/>
            <c:bubble3D val="0"/>
            <c:explosion val="9"/>
            <c:spPr>
              <a:solidFill>
                <a:srgbClr val="77CA82"/>
              </a:solidFill>
              <a:ln w="3175">
                <a:solidFill>
                  <a:schemeClr val="accent5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FA3-4C9E-8347-B41F29429662}"/>
              </c:ext>
            </c:extLst>
          </c:dPt>
          <c:dPt>
            <c:idx val="2"/>
            <c:bubble3D val="0"/>
            <c:spPr>
              <a:solidFill>
                <a:srgbClr val="00AEFF"/>
              </a:solidFill>
              <a:ln w="3175">
                <a:solidFill>
                  <a:schemeClr val="accent5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FA3-4C9E-8347-B41F29429662}"/>
              </c:ext>
            </c:extLst>
          </c:dPt>
          <c:dPt>
            <c:idx val="3"/>
            <c:bubble3D val="0"/>
            <c:explosion val="16"/>
            <c:spPr>
              <a:solidFill>
                <a:srgbClr val="8BDCDE"/>
              </a:solidFill>
              <a:ln w="3175">
                <a:solidFill>
                  <a:schemeClr val="accent5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FA3-4C9E-8347-B41F29429662}"/>
              </c:ext>
            </c:extLst>
          </c:dPt>
          <c:dPt>
            <c:idx val="4"/>
            <c:bubble3D val="0"/>
            <c:spPr>
              <a:solidFill>
                <a:srgbClr val="6C8EBE"/>
              </a:solidFill>
              <a:ln w="3175">
                <a:solidFill>
                  <a:schemeClr val="accent5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FA3-4C9E-8347-B41F29429662}"/>
              </c:ext>
            </c:extLst>
          </c:dPt>
          <c:dLbls>
            <c:dLbl>
              <c:idx val="0"/>
              <c:layout>
                <c:manualLayout>
                  <c:x val="-1.0483434188361286E-2"/>
                  <c:y val="-9.955742272500196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FA3-4C9E-8347-B41F2942966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9,0%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FA3-4C9E-8347-B41F29429662}"/>
                </c:ext>
              </c:extLst>
            </c:dLbl>
            <c:dLbl>
              <c:idx val="2"/>
              <c:layout>
                <c:manualLayout>
                  <c:x val="2.0503556764147748E-2"/>
                  <c:y val="-2.376304680925254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FA3-4C9E-8347-B41F29429662}"/>
                </c:ext>
              </c:extLst>
            </c:dLbl>
            <c:dLbl>
              <c:idx val="3"/>
              <c:layout>
                <c:manualLayout>
                  <c:x val="-2.5678481112787366E-2"/>
                  <c:y val="-1.82710651695037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r>
                      <a:rPr lang="en-US" dirty="0"/>
                      <a:t>2,0%</a:t>
                    </a:r>
                  </a:p>
                </c:rich>
              </c:tx>
              <c:spPr>
                <a:solidFill>
                  <a:prstClr val="white">
                    <a:alpha val="90000"/>
                  </a:prstClr>
                </a:solidFill>
                <a:ln>
                  <a:solidFill>
                    <a:srgbClr val="A4C987">
                      <a:alpha val="85000"/>
                    </a:srgbClr>
                  </a:solidFill>
                </a:ln>
                <a:effectLst>
                  <a:outerShdw blurRad="50800" dist="38100" dir="2700000" algn="ctr" rotWithShape="0">
                    <a:srgbClr val="000000">
                      <a:alpha val="40000"/>
                    </a:srgbClr>
                  </a:outerShdw>
                </a:effectLst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914632817475402"/>
                      <c:h val="6.069980855179998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2FA3-4C9E-8347-B41F29429662}"/>
                </c:ext>
              </c:extLst>
            </c:dLbl>
            <c:dLbl>
              <c:idx val="4"/>
              <c:layout>
                <c:manualLayout>
                  <c:x val="7.6882284142393259E-2"/>
                  <c:y val="-2.296238428448331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FA3-4C9E-8347-B41F29429662}"/>
                </c:ext>
              </c:extLst>
            </c:dLbl>
            <c:dLbl>
              <c:idx val="5"/>
              <c:layout>
                <c:manualLayout>
                  <c:x val="0.15510607333722509"/>
                  <c:y val="2.30143535857143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FA3-4C9E-8347-B41F29429662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>
                <a:solidFill>
                  <a:srgbClr val="A4C987">
                    <a:alpha val="85000"/>
                  </a:srgbClr>
                </a:solidFill>
              </a:ln>
              <a:effectLst>
                <a:outerShdw blurRad="50800" dist="38100" dir="2700000" algn="ctr" rotWithShape="0">
                  <a:srgbClr val="000000">
                    <a:alpha val="40000"/>
                  </a:srgb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пищевая</c:v>
                </c:pt>
                <c:pt idx="1">
                  <c:v>пластмассовые изделия</c:v>
                </c:pt>
                <c:pt idx="2">
                  <c:v>мет. изделия</c:v>
                </c:pt>
                <c:pt idx="3">
                  <c:v>обувь</c:v>
                </c:pt>
                <c:pt idx="4">
                  <c:v>Прочие</c:v>
                </c:pt>
              </c:strCache>
            </c:strRef>
          </c:cat>
          <c:val>
            <c:numRef>
              <c:f>Лист1!$B$2:$B$6</c:f>
              <c:numCache>
                <c:formatCode>0.0%</c:formatCode>
                <c:ptCount val="5"/>
                <c:pt idx="0">
                  <c:v>0.46600000000000003</c:v>
                </c:pt>
                <c:pt idx="1">
                  <c:v>7.9000000000000001E-2</c:v>
                </c:pt>
                <c:pt idx="2">
                  <c:v>0.28799999999999998</c:v>
                </c:pt>
                <c:pt idx="3">
                  <c:v>1.7999999999999999E-2</c:v>
                </c:pt>
                <c:pt idx="4">
                  <c:v>0.14899999999999999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FA3-4C9E-8347-B41F2942966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13836735529574"/>
          <c:y val="5.6849850136553047E-2"/>
          <c:w val="0.72451321635511556"/>
          <c:h val="0.73978987757959047"/>
        </c:manualLayout>
      </c:layout>
      <c:pie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999510478141192"/>
          <c:y val="0.84464055881081679"/>
          <c:w val="0.64384712676990463"/>
          <c:h val="0.117643409249541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13836735529574"/>
          <c:y val="5.6849850136553047E-2"/>
          <c:w val="0.72451321635511556"/>
          <c:h val="0.7397898775795904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3175">
              <a:solidFill>
                <a:schemeClr val="accent5">
                  <a:lumMod val="50000"/>
                </a:schemeClr>
              </a:solidFill>
            </a:ln>
          </c:spPr>
          <c:explosion val="8"/>
          <c:dPt>
            <c:idx val="0"/>
            <c:bubble3D val="0"/>
            <c:explosion val="5"/>
            <c:spPr>
              <a:solidFill>
                <a:srgbClr val="0070C0"/>
              </a:solidFill>
              <a:ln w="3175">
                <a:solidFill>
                  <a:schemeClr val="accent5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DD-4903-8301-36BE8AE14F30}"/>
              </c:ext>
            </c:extLst>
          </c:dPt>
          <c:dPt>
            <c:idx val="1"/>
            <c:bubble3D val="0"/>
            <c:spPr>
              <a:solidFill>
                <a:srgbClr val="E3DE4C"/>
              </a:solidFill>
              <a:ln w="3175">
                <a:solidFill>
                  <a:schemeClr val="accent5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DD-4903-8301-36BE8AE14F30}"/>
              </c:ext>
            </c:extLst>
          </c:dPt>
          <c:dLbls>
            <c:dLbl>
              <c:idx val="0"/>
              <c:layout>
                <c:manualLayout>
                  <c:x val="-0.25054567543960632"/>
                  <c:y val="3.154421839050745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9DD-4903-8301-36BE8AE14F30}"/>
                </c:ext>
              </c:extLst>
            </c:dLbl>
            <c:dLbl>
              <c:idx val="1"/>
              <c:layout>
                <c:manualLayout>
                  <c:x val="0.26828209235010508"/>
                  <c:y val="-7.078464700255929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9DD-4903-8301-36BE8AE14F3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A18-4DEE-9477-A8B7D380C4A6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>
                <a:solidFill>
                  <a:srgbClr val="70AD47"/>
                </a:solidFill>
              </a:ln>
              <a:effectLst>
                <a:outerShdw blurRad="50800" dist="38100" dir="2700000" algn="ctr" rotWithShape="0">
                  <a:schemeClr val="accent6">
                    <a:lumMod val="75000"/>
                    <a:alpha val="40000"/>
                  </a:scheme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Растениеводство</c:v>
                </c:pt>
                <c:pt idx="1">
                  <c:v>Животноводство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0.59699999999999998</c:v>
                </c:pt>
                <c:pt idx="1">
                  <c:v>0.40300000000000002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DD-4903-8301-36BE8AE14F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999510478141192"/>
          <c:y val="0.84464055881081679"/>
          <c:w val="0.64384712676990463"/>
          <c:h val="0.155359589483752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294104787913045"/>
          <c:y val="8.4706196046348201E-2"/>
          <c:w val="0.45118517016680837"/>
          <c:h val="0.5537968013764833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5BAFF"/>
            </a:solidFill>
            <a:ln>
              <a:solidFill>
                <a:schemeClr val="accent5">
                  <a:lumMod val="50000"/>
                </a:schemeClr>
              </a:solidFill>
            </a:ln>
          </c:spPr>
          <c:explosion val="8"/>
          <c:dPt>
            <c:idx val="0"/>
            <c:bubble3D val="0"/>
            <c:spPr>
              <a:solidFill>
                <a:srgbClr val="81D78C"/>
              </a:solidFill>
              <a:ln>
                <a:solidFill>
                  <a:schemeClr val="accent5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87-4475-83F7-D0185D50E46B}"/>
              </c:ext>
            </c:extLst>
          </c:dPt>
          <c:dPt>
            <c:idx val="1"/>
            <c:bubble3D val="0"/>
            <c:spPr>
              <a:solidFill>
                <a:srgbClr val="05BAFF"/>
              </a:solidFill>
              <a:ln>
                <a:solidFill>
                  <a:schemeClr val="accent5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87-4475-83F7-D0185D50E46B}"/>
              </c:ext>
            </c:extLst>
          </c:dPt>
          <c:dLbls>
            <c:dLbl>
              <c:idx val="0"/>
              <c:layout>
                <c:manualLayout>
                  <c:x val="-1.4693006550235653E-3"/>
                  <c:y val="1.03095212216581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249,4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587-4475-83F7-D0185D50E46B}"/>
                </c:ext>
              </c:extLst>
            </c:dLbl>
            <c:dLbl>
              <c:idx val="1"/>
              <c:layout>
                <c:manualLayout>
                  <c:x val="-5.5733749854168638E-2"/>
                  <c:y val="-9.905867726513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587-4475-83F7-D0185D50E46B}"/>
                </c:ext>
              </c:extLst>
            </c:dLbl>
            <c:spPr>
              <a:noFill/>
              <a:ln>
                <a:solidFill>
                  <a:srgbClr val="92D05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Налоговые, неналоговые поступления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.0">
                  <c:v>249.4</c:v>
                </c:pt>
                <c:pt idx="1">
                  <c:v>771.8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587-4475-83F7-D0185D50E4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8025244968392944E-4"/>
          <c:y val="0.62811835576655872"/>
          <c:w val="0.5845289130604695"/>
          <c:h val="0.179466147187401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0"/>
        <a:lstStyle/>
        <a:p>
          <a:pPr rtl="0"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7116019856428435"/>
          <c:y val="0.50334945286750465"/>
          <c:w val="0.2803538044195743"/>
          <c:h val="0.4400348735366424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>
              <a:solidFill>
                <a:schemeClr val="accent5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explosion val="14"/>
          <c:dPt>
            <c:idx val="0"/>
            <c:bubble3D val="0"/>
            <c:spPr>
              <a:solidFill>
                <a:srgbClr val="B7C73E"/>
              </a:solidFill>
              <a:ln w="12700">
                <a:solidFill>
                  <a:schemeClr val="accent5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D74-4828-AC9A-D7FF2275CF7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2700">
                <a:solidFill>
                  <a:schemeClr val="accent5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D74-4828-AC9A-D7FF2275CF7B}"/>
              </c:ext>
            </c:extLst>
          </c:dPt>
          <c:dPt>
            <c:idx val="2"/>
            <c:bubble3D val="0"/>
            <c:spPr>
              <a:solidFill>
                <a:srgbClr val="8BDCDE"/>
              </a:solidFill>
              <a:ln w="12700">
                <a:solidFill>
                  <a:schemeClr val="accent5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D74-4828-AC9A-D7FF2275CF7B}"/>
              </c:ext>
            </c:extLst>
          </c:dPt>
          <c:dPt>
            <c:idx val="3"/>
            <c:bubble3D val="0"/>
            <c:spPr>
              <a:solidFill>
                <a:srgbClr val="EBE352"/>
              </a:solidFill>
              <a:ln w="12700">
                <a:solidFill>
                  <a:schemeClr val="accent5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D74-4828-AC9A-D7FF2275CF7B}"/>
              </c:ext>
            </c:extLst>
          </c:dPt>
          <c:dPt>
            <c:idx val="4"/>
            <c:bubble3D val="0"/>
            <c:spPr>
              <a:solidFill>
                <a:schemeClr val="accent5">
                  <a:lumMod val="50000"/>
                </a:schemeClr>
              </a:solidFill>
              <a:ln w="12700">
                <a:solidFill>
                  <a:schemeClr val="accent5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D74-4828-AC9A-D7FF2275CF7B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2700">
                <a:solidFill>
                  <a:schemeClr val="accent5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D74-4828-AC9A-D7FF2275CF7B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2700">
                <a:solidFill>
                  <a:schemeClr val="accent5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A425-4F96-B728-AC94C1007277}"/>
              </c:ext>
            </c:extLst>
          </c:dPt>
          <c:dPt>
            <c:idx val="7"/>
            <c:bubble3D val="0"/>
            <c:spPr>
              <a:solidFill>
                <a:srgbClr val="2F63D9"/>
              </a:solidFill>
              <a:ln w="12700">
                <a:solidFill>
                  <a:schemeClr val="accent5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985D-4731-A3C4-879CDC86FCC8}"/>
              </c:ext>
            </c:extLst>
          </c:dPt>
          <c:dLbls>
            <c:dLbl>
              <c:idx val="0"/>
              <c:layout>
                <c:manualLayout>
                  <c:x val="-1.8028069846704627E-2"/>
                  <c:y val="-2.143177323665129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74-4828-AC9A-D7FF2275CF7B}"/>
                </c:ext>
              </c:extLst>
            </c:dLbl>
            <c:dLbl>
              <c:idx val="2"/>
              <c:layout>
                <c:manualLayout>
                  <c:x val="-8.0047469185486194E-4"/>
                  <c:y val="-1.648727752142386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74-4828-AC9A-D7FF2275CF7B}"/>
                </c:ext>
              </c:extLst>
            </c:dLbl>
            <c:dLbl>
              <c:idx val="3"/>
              <c:layout>
                <c:manualLayout>
                  <c:x val="1.162427231186574E-2"/>
                  <c:y val="-2.040152933421225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D74-4828-AC9A-D7FF2275CF7B}"/>
                </c:ext>
              </c:extLst>
            </c:dLbl>
            <c:dLbl>
              <c:idx val="4"/>
              <c:layout>
                <c:manualLayout>
                  <c:x val="8.1995068542153847E-3"/>
                  <c:y val="1.185856295319709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D74-4828-AC9A-D7FF2275CF7B}"/>
                </c:ext>
              </c:extLst>
            </c:dLbl>
            <c:dLbl>
              <c:idx val="7"/>
              <c:layout>
                <c:manualLayout>
                  <c:x val="-9.0140349233523154E-3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85D-4731-A3C4-879CDC86FCC8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>
                <a:solidFill>
                  <a:srgbClr val="70AD47">
                    <a:alpha val="90000"/>
                  </a:srgbClr>
                </a:solidFill>
              </a:ln>
              <a:effectLst>
                <a:outerShdw blurRad="50800" dist="38100" dir="2700000" algn="ctr" rotWithShape="0">
                  <a:schemeClr val="accent6">
                    <a:lumMod val="60000"/>
                    <a:lumOff val="40000"/>
                    <a:alpha val="40000"/>
                  </a:scheme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Национальная экономика</c:v>
                </c:pt>
                <c:pt idx="1">
                  <c:v>Жилищно-коммунальное хозяйство</c:v>
                </c:pt>
                <c:pt idx="2">
                  <c:v>Общегосударственные вопросы</c:v>
                </c:pt>
                <c:pt idx="3">
                  <c:v>Физкультура и спорт</c:v>
                </c:pt>
                <c:pt idx="4">
                  <c:v>Социальная политика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Другое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75.900000000000006</c:v>
                </c:pt>
                <c:pt idx="1">
                  <c:v>221.6</c:v>
                </c:pt>
                <c:pt idx="2">
                  <c:v>159.6</c:v>
                </c:pt>
                <c:pt idx="3">
                  <c:v>19.899999999999999</c:v>
                </c:pt>
                <c:pt idx="4">
                  <c:v>35.200000000000003</c:v>
                </c:pt>
                <c:pt idx="5">
                  <c:v>399.7</c:v>
                </c:pt>
                <c:pt idx="6">
                  <c:v>109.1</c:v>
                </c:pt>
                <c:pt idx="7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D74-4828-AC9A-D7FF2275CF7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835541417006298E-2"/>
          <c:y val="0.61398634146341469"/>
          <c:w val="0.46009522227758404"/>
          <c:h val="0.348679288157433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28" tIns="45713" rIns="91428" bIns="4571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1" y="0"/>
            <a:ext cx="2930525" cy="498475"/>
          </a:xfrm>
          <a:prstGeom prst="rect">
            <a:avLst/>
          </a:prstGeom>
        </p:spPr>
        <p:txBody>
          <a:bodyPr vert="horz" lIns="91428" tIns="45713" rIns="91428" bIns="45713" rtlCol="0"/>
          <a:lstStyle>
            <a:lvl1pPr algn="r">
              <a:defRPr sz="1200"/>
            </a:lvl1pPr>
          </a:lstStyle>
          <a:p>
            <a:fld id="{A371B3DC-399D-44FA-8619-304EA245A766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703388" y="1243013"/>
            <a:ext cx="33543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3" rIns="91428" bIns="4571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6" y="4784725"/>
            <a:ext cx="5408613" cy="3914775"/>
          </a:xfrm>
          <a:prstGeom prst="rect">
            <a:avLst/>
          </a:prstGeom>
        </p:spPr>
        <p:txBody>
          <a:bodyPr vert="horz" lIns="91428" tIns="45713" rIns="91428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9"/>
            <a:ext cx="2930525" cy="498475"/>
          </a:xfrm>
          <a:prstGeom prst="rect">
            <a:avLst/>
          </a:prstGeom>
        </p:spPr>
        <p:txBody>
          <a:bodyPr vert="horz" lIns="91428" tIns="45713" rIns="91428" bIns="4571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1" y="9444039"/>
            <a:ext cx="2930525" cy="498475"/>
          </a:xfrm>
          <a:prstGeom prst="rect">
            <a:avLst/>
          </a:prstGeom>
        </p:spPr>
        <p:txBody>
          <a:bodyPr vert="horz" lIns="91428" tIns="45713" rIns="91428" bIns="45713" rtlCol="0" anchor="b"/>
          <a:lstStyle>
            <a:lvl1pPr algn="r">
              <a:defRPr sz="1200"/>
            </a:lvl1pPr>
          </a:lstStyle>
          <a:p>
            <a:fld id="{2C823618-DF07-46CB-B655-B5123BD5FC9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731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438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285753B-7658-481F-A8C7-6CF2C382F5C9}" type="slidenum">
              <a:rPr lang="ru-RU" smtClean="0">
                <a:latin typeface="Calibri" pitchFamily="34" charset="0"/>
              </a:rPr>
              <a:pPr/>
              <a:t>16</a:t>
            </a:fld>
            <a:endParaRPr 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264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045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4095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7666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60933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3526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2451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10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251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137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5722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02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638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2333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404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4065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4065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4065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23618-DF07-46CB-B655-B5123BD5FC91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5477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237197"/>
            <a:ext cx="6425724" cy="2631887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3970580"/>
            <a:ext cx="5669756" cy="1825171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214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527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402483"/>
            <a:ext cx="1630055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402483"/>
            <a:ext cx="479566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032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908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884671"/>
            <a:ext cx="6520220" cy="3144614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5059035"/>
            <a:ext cx="6520220" cy="165367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4561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012414"/>
            <a:ext cx="3212862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012414"/>
            <a:ext cx="3212862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480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402484"/>
            <a:ext cx="6520220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853171"/>
            <a:ext cx="3198096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2761381"/>
            <a:ext cx="3198096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853171"/>
            <a:ext cx="3213847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2761381"/>
            <a:ext cx="321384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561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22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6862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03978"/>
            <a:ext cx="2438192" cy="1763924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088455"/>
            <a:ext cx="3827085" cy="5372269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2267902"/>
            <a:ext cx="2438192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286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03978"/>
            <a:ext cx="2438192" cy="1763924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088455"/>
            <a:ext cx="3827085" cy="5372269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2267902"/>
            <a:ext cx="2438192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43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402484"/>
            <a:ext cx="6520220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012414"/>
            <a:ext cx="6520220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7006700"/>
            <a:ext cx="170092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4F4B1-7501-4FBD-9D17-2142E827AE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7006700"/>
            <a:ext cx="255139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7006700"/>
            <a:ext cx="170092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C61C7-1292-4BD5-ADB5-D2D0DBF4AA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693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microsoft.com/office/2007/relationships/hdphoto" Target="../media/hdphoto1.wdp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1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png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1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17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7.png"/><Relationship Id="rId3" Type="http://schemas.openxmlformats.org/officeDocument/2006/relationships/image" Target="../media/image16.png"/><Relationship Id="rId21" Type="http://schemas.openxmlformats.org/officeDocument/2006/relationships/image" Target="../media/image78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microsoft.com/office/2007/relationships/hdphoto" Target="../media/hdphoto6.wdp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6.png"/><Relationship Id="rId20" Type="http://schemas.microsoft.com/office/2007/relationships/hdphoto" Target="../media/hdphoto2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37.png"/><Relationship Id="rId23" Type="http://schemas.openxmlformats.org/officeDocument/2006/relationships/image" Target="../media/image79.png"/><Relationship Id="rId10" Type="http://schemas.openxmlformats.org/officeDocument/2006/relationships/image" Target="../media/image71.png"/><Relationship Id="rId19" Type="http://schemas.openxmlformats.org/officeDocument/2006/relationships/image" Target="../media/image45.png"/><Relationship Id="rId4" Type="http://schemas.openxmlformats.org/officeDocument/2006/relationships/chart" Target="../charts/chart2.xml"/><Relationship Id="rId9" Type="http://schemas.openxmlformats.org/officeDocument/2006/relationships/image" Target="../media/image70.png"/><Relationship Id="rId14" Type="http://schemas.openxmlformats.org/officeDocument/2006/relationships/image" Target="../media/image75.png"/><Relationship Id="rId22" Type="http://schemas.openxmlformats.org/officeDocument/2006/relationships/image" Target="../media/image17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mailto:dep@smolinvest.com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17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3.png"/><Relationship Id="rId18" Type="http://schemas.openxmlformats.org/officeDocument/2006/relationships/chart" Target="../charts/chart3.xml"/><Relationship Id="rId3" Type="http://schemas.openxmlformats.org/officeDocument/2006/relationships/image" Target="../media/image84.png"/><Relationship Id="rId7" Type="http://schemas.openxmlformats.org/officeDocument/2006/relationships/image" Target="../media/image88.jpeg"/><Relationship Id="rId12" Type="http://schemas.openxmlformats.org/officeDocument/2006/relationships/image" Target="../media/image16.png"/><Relationship Id="rId17" Type="http://schemas.openxmlformats.org/officeDocument/2006/relationships/image" Target="../media/image97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eg"/><Relationship Id="rId11" Type="http://schemas.openxmlformats.org/officeDocument/2006/relationships/image" Target="../media/image92.png"/><Relationship Id="rId5" Type="http://schemas.openxmlformats.org/officeDocument/2006/relationships/image" Target="../media/image86.jpeg"/><Relationship Id="rId15" Type="http://schemas.openxmlformats.org/officeDocument/2006/relationships/image" Target="../media/image95.png"/><Relationship Id="rId10" Type="http://schemas.openxmlformats.org/officeDocument/2006/relationships/image" Target="../media/image91.png"/><Relationship Id="rId19" Type="http://schemas.openxmlformats.org/officeDocument/2006/relationships/image" Target="../media/image17.gif"/><Relationship Id="rId4" Type="http://schemas.openxmlformats.org/officeDocument/2006/relationships/image" Target="../media/image85.jpeg"/><Relationship Id="rId9" Type="http://schemas.openxmlformats.org/officeDocument/2006/relationships/image" Target="../media/image90.png"/><Relationship Id="rId14" Type="http://schemas.openxmlformats.org/officeDocument/2006/relationships/image" Target="../media/image9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6.png"/><Relationship Id="rId18" Type="http://schemas.openxmlformats.org/officeDocument/2006/relationships/image" Target="../media/image108.png"/><Relationship Id="rId3" Type="http://schemas.openxmlformats.org/officeDocument/2006/relationships/image" Target="../media/image98.png"/><Relationship Id="rId21" Type="http://schemas.openxmlformats.org/officeDocument/2006/relationships/chart" Target="../charts/chart5.xml"/><Relationship Id="rId7" Type="http://schemas.openxmlformats.org/officeDocument/2006/relationships/image" Target="../media/image102.png"/><Relationship Id="rId12" Type="http://schemas.microsoft.com/office/2007/relationships/hdphoto" Target="../media/hdphoto8.wdp"/><Relationship Id="rId17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6" Type="http://schemas.microsoft.com/office/2007/relationships/hdphoto" Target="../media/hdphoto9.wdp"/><Relationship Id="rId20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11" Type="http://schemas.openxmlformats.org/officeDocument/2006/relationships/image" Target="../media/image105.png"/><Relationship Id="rId5" Type="http://schemas.openxmlformats.org/officeDocument/2006/relationships/image" Target="../media/image100.png"/><Relationship Id="rId15" Type="http://schemas.openxmlformats.org/officeDocument/2006/relationships/image" Target="../media/image107.png"/><Relationship Id="rId10" Type="http://schemas.microsoft.com/office/2007/relationships/hdphoto" Target="../media/hdphoto7.wdp"/><Relationship Id="rId19" Type="http://schemas.microsoft.com/office/2007/relationships/hdphoto" Target="../media/hdphoto2.wdp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6.png"/><Relationship Id="rId22" Type="http://schemas.openxmlformats.org/officeDocument/2006/relationships/image" Target="../media/image17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110.png"/><Relationship Id="rId7" Type="http://schemas.microsoft.com/office/2007/relationships/hdphoto" Target="../media/hdphoto10.wdp"/><Relationship Id="rId12" Type="http://schemas.microsoft.com/office/2007/relationships/hdphoto" Target="../media/hdphoto12.wdp"/><Relationship Id="rId17" Type="http://schemas.openxmlformats.org/officeDocument/2006/relationships/image" Target="../media/image11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18.png"/><Relationship Id="rId20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11" Type="http://schemas.openxmlformats.org/officeDocument/2006/relationships/image" Target="../media/image114.png"/><Relationship Id="rId5" Type="http://schemas.microsoft.com/office/2007/relationships/hdphoto" Target="../media/hdphoto8.wdp"/><Relationship Id="rId15" Type="http://schemas.openxmlformats.org/officeDocument/2006/relationships/image" Target="../media/image117.png"/><Relationship Id="rId10" Type="http://schemas.openxmlformats.org/officeDocument/2006/relationships/image" Target="../media/image16.png"/><Relationship Id="rId19" Type="http://schemas.microsoft.com/office/2007/relationships/hdphoto" Target="../media/hdphoto13.wdp"/><Relationship Id="rId4" Type="http://schemas.openxmlformats.org/officeDocument/2006/relationships/image" Target="../media/image111.png"/><Relationship Id="rId9" Type="http://schemas.microsoft.com/office/2007/relationships/hdphoto" Target="../media/hdphoto11.wdp"/><Relationship Id="rId14" Type="http://schemas.openxmlformats.org/officeDocument/2006/relationships/image" Target="../media/image1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11" Type="http://schemas.openxmlformats.org/officeDocument/2006/relationships/image" Target="../media/image126.png"/><Relationship Id="rId5" Type="http://schemas.openxmlformats.org/officeDocument/2006/relationships/image" Target="../media/image122.png"/><Relationship Id="rId10" Type="http://schemas.openxmlformats.org/officeDocument/2006/relationships/image" Target="../media/image17.gif"/><Relationship Id="rId4" Type="http://schemas.openxmlformats.org/officeDocument/2006/relationships/image" Target="../media/image121.jpeg"/><Relationship Id="rId9" Type="http://schemas.openxmlformats.org/officeDocument/2006/relationships/image" Target="../media/image12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7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38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5" Type="http://schemas.openxmlformats.org/officeDocument/2006/relationships/image" Target="../media/image139.jpeg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13" Type="http://schemas.openxmlformats.org/officeDocument/2006/relationships/image" Target="../media/image17.gif"/><Relationship Id="rId3" Type="http://schemas.microsoft.com/office/2007/relationships/hdphoto" Target="../media/hdphoto2.wdp"/><Relationship Id="rId7" Type="http://schemas.openxmlformats.org/officeDocument/2006/relationships/image" Target="../media/image144.jpeg"/><Relationship Id="rId12" Type="http://schemas.openxmlformats.org/officeDocument/2006/relationships/image" Target="../media/image77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3.png"/><Relationship Id="rId11" Type="http://schemas.openxmlformats.org/officeDocument/2006/relationships/image" Target="../media/image148.jpeg"/><Relationship Id="rId5" Type="http://schemas.openxmlformats.org/officeDocument/2006/relationships/image" Target="../media/image142.png"/><Relationship Id="rId15" Type="http://schemas.openxmlformats.org/officeDocument/2006/relationships/image" Target="../media/image37.png"/><Relationship Id="rId10" Type="http://schemas.openxmlformats.org/officeDocument/2006/relationships/image" Target="../media/image147.jpeg"/><Relationship Id="rId4" Type="http://schemas.openxmlformats.org/officeDocument/2006/relationships/image" Target="../media/image16.png"/><Relationship Id="rId9" Type="http://schemas.openxmlformats.org/officeDocument/2006/relationships/image" Target="../media/image146.png"/><Relationship Id="rId1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chart" Target="../charts/char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9.pn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0.png"/><Relationship Id="rId10" Type="http://schemas.openxmlformats.org/officeDocument/2006/relationships/image" Target="../media/image17.gif"/><Relationship Id="rId4" Type="http://schemas.microsoft.com/office/2007/relationships/hdphoto" Target="../media/hdphoto14.wdp"/><Relationship Id="rId9" Type="http://schemas.openxmlformats.org/officeDocument/2006/relationships/image" Target="../media/image15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7.gif"/><Relationship Id="rId3" Type="http://schemas.openxmlformats.org/officeDocument/2006/relationships/image" Target="../media/image149.png"/><Relationship Id="rId7" Type="http://schemas.openxmlformats.org/officeDocument/2006/relationships/image" Target="../media/image155.png"/><Relationship Id="rId12" Type="http://schemas.openxmlformats.org/officeDocument/2006/relationships/image" Target="../media/image1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4.jpeg"/><Relationship Id="rId11" Type="http://schemas.openxmlformats.org/officeDocument/2006/relationships/image" Target="../media/image151.png"/><Relationship Id="rId5" Type="http://schemas.openxmlformats.org/officeDocument/2006/relationships/image" Target="../media/image16.png"/><Relationship Id="rId10" Type="http://schemas.openxmlformats.org/officeDocument/2006/relationships/image" Target="../media/image158.png"/><Relationship Id="rId4" Type="http://schemas.microsoft.com/office/2007/relationships/hdphoto" Target="../media/hdphoto14.wdp"/><Relationship Id="rId9" Type="http://schemas.openxmlformats.org/officeDocument/2006/relationships/image" Target="../media/image1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gif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170.jpeg"/><Relationship Id="rId3" Type="http://schemas.openxmlformats.org/officeDocument/2006/relationships/image" Target="../media/image163.jpeg"/><Relationship Id="rId7" Type="http://schemas.openxmlformats.org/officeDocument/2006/relationships/image" Target="../media/image165.jpeg"/><Relationship Id="rId12" Type="http://schemas.openxmlformats.org/officeDocument/2006/relationships/image" Target="../media/image17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169.png"/><Relationship Id="rId5" Type="http://schemas.openxmlformats.org/officeDocument/2006/relationships/image" Target="../media/image164.png"/><Relationship Id="rId10" Type="http://schemas.openxmlformats.org/officeDocument/2006/relationships/image" Target="../media/image168.png"/><Relationship Id="rId4" Type="http://schemas.openxmlformats.org/officeDocument/2006/relationships/image" Target="../media/image16.png"/><Relationship Id="rId9" Type="http://schemas.openxmlformats.org/officeDocument/2006/relationships/image" Target="../media/image16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77.png"/><Relationship Id="rId18" Type="http://schemas.openxmlformats.org/officeDocument/2006/relationships/image" Target="../media/image182.png"/><Relationship Id="rId3" Type="http://schemas.openxmlformats.org/officeDocument/2006/relationships/image" Target="../media/image171.jpeg"/><Relationship Id="rId7" Type="http://schemas.openxmlformats.org/officeDocument/2006/relationships/image" Target="../media/image175.png"/><Relationship Id="rId12" Type="http://schemas.microsoft.com/office/2007/relationships/hdphoto" Target="../media/hdphoto2.wdp"/><Relationship Id="rId17" Type="http://schemas.openxmlformats.org/officeDocument/2006/relationships/image" Target="../media/image181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80.png"/><Relationship Id="rId20" Type="http://schemas.openxmlformats.org/officeDocument/2006/relationships/image" Target="../media/image1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png"/><Relationship Id="rId11" Type="http://schemas.openxmlformats.org/officeDocument/2006/relationships/image" Target="../media/image176.png"/><Relationship Id="rId5" Type="http://schemas.openxmlformats.org/officeDocument/2006/relationships/image" Target="../media/image173.png"/><Relationship Id="rId15" Type="http://schemas.openxmlformats.org/officeDocument/2006/relationships/image" Target="../media/image179.png"/><Relationship Id="rId10" Type="http://schemas.microsoft.com/office/2007/relationships/hdphoto" Target="../media/hdphoto10.wdp"/><Relationship Id="rId19" Type="http://schemas.openxmlformats.org/officeDocument/2006/relationships/image" Target="../media/image17.gif"/><Relationship Id="rId4" Type="http://schemas.openxmlformats.org/officeDocument/2006/relationships/image" Target="../media/image172.jpeg"/><Relationship Id="rId9" Type="http://schemas.openxmlformats.org/officeDocument/2006/relationships/image" Target="../media/image164.png"/><Relationship Id="rId14" Type="http://schemas.openxmlformats.org/officeDocument/2006/relationships/image" Target="../media/image17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10" Type="http://schemas.openxmlformats.org/officeDocument/2006/relationships/image" Target="../media/image17.gif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12.wdp"/><Relationship Id="rId7" Type="http://schemas.openxmlformats.org/officeDocument/2006/relationships/hyperlink" Target="mailto:smolregion67@yandex.ru" TargetMode="External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dep@smolinvest.com" TargetMode="External"/><Relationship Id="rId5" Type="http://schemas.openxmlformats.org/officeDocument/2006/relationships/hyperlink" Target="mailto:rud_ekonomika@admin-smolensk.ru" TargetMode="External"/><Relationship Id="rId4" Type="http://schemas.openxmlformats.org/officeDocument/2006/relationships/hyperlink" Target="mailto:rud_adm@admin-smolensk.ru" TargetMode="External"/><Relationship Id="rId9" Type="http://schemas.openxmlformats.org/officeDocument/2006/relationships/image" Target="../media/image17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6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gi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12" Type="http://schemas.openxmlformats.org/officeDocument/2006/relationships/image" Target="../media/image32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17.gif"/><Relationship Id="rId10" Type="http://schemas.openxmlformats.org/officeDocument/2006/relationships/image" Target="../media/image16.png"/><Relationship Id="rId4" Type="http://schemas.microsoft.com/office/2007/relationships/hdphoto" Target="../media/hdphoto2.wdp"/><Relationship Id="rId9" Type="http://schemas.microsoft.com/office/2007/relationships/hdphoto" Target="../media/hdphoto4.wdp"/><Relationship Id="rId1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6.png"/><Relationship Id="rId7" Type="http://schemas.openxmlformats.org/officeDocument/2006/relationships/image" Target="../media/image40.png"/><Relationship Id="rId12" Type="http://schemas.openxmlformats.org/officeDocument/2006/relationships/image" Target="../media/image4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17.gif"/><Relationship Id="rId5" Type="http://schemas.microsoft.com/office/2007/relationships/hdphoto" Target="../media/hdphoto2.wdp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37.png"/><Relationship Id="rId3" Type="http://schemas.openxmlformats.org/officeDocument/2006/relationships/image" Target="../media/image44.jpeg"/><Relationship Id="rId7" Type="http://schemas.openxmlformats.org/officeDocument/2006/relationships/image" Target="../media/image46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6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17.gif"/><Relationship Id="rId5" Type="http://schemas.microsoft.com/office/2007/relationships/hdphoto" Target="../media/hdphoto2.wdp"/><Relationship Id="rId15" Type="http://schemas.openxmlformats.org/officeDocument/2006/relationships/image" Target="../media/image51.jpe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Relationship Id="rId14" Type="http://schemas.openxmlformats.org/officeDocument/2006/relationships/image" Target="../media/image5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microsoft.com/office/2007/relationships/hdphoto" Target="../media/hdphoto2.wdp"/><Relationship Id="rId7" Type="http://schemas.openxmlformats.org/officeDocument/2006/relationships/image" Target="../media/image5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16.png"/><Relationship Id="rId9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41" y="1647857"/>
            <a:ext cx="4800600" cy="47434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" y="195109"/>
            <a:ext cx="7560818" cy="77771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699" y="6226508"/>
            <a:ext cx="1043484" cy="129427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-41564" y="299833"/>
            <a:ext cx="7559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Инвестиционный паспорт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98130" y="1087242"/>
            <a:ext cx="6055490" cy="5786405"/>
            <a:chOff x="698130" y="1087242"/>
            <a:chExt cx="6055490" cy="5786405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7200" y="5213164"/>
              <a:ext cx="1660483" cy="1660483"/>
            </a:xfrm>
            <a:prstGeom prst="rect">
              <a:avLst/>
            </a:prstGeom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130" y="3196056"/>
              <a:ext cx="1667052" cy="1667052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7167" y="3244752"/>
              <a:ext cx="1696453" cy="1696453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2742" y="1709520"/>
              <a:ext cx="1684421" cy="1684421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1037" y="4726130"/>
              <a:ext cx="1684421" cy="1684421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670528" y="3238105"/>
              <a:ext cx="409053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317B3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Муниципальное </a:t>
              </a:r>
            </a:p>
            <a:p>
              <a:pPr algn="ctr"/>
              <a:r>
                <a:rPr lang="ru-RU" sz="2000" b="1" dirty="0">
                  <a:solidFill>
                    <a:srgbClr val="317B3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образование</a:t>
              </a:r>
            </a:p>
            <a:p>
              <a:pPr algn="ctr"/>
              <a:r>
                <a:rPr lang="ru-RU" sz="2000" b="1" dirty="0">
                  <a:solidFill>
                    <a:srgbClr val="317B3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«Руднянский муниципальный округ»</a:t>
              </a:r>
            </a:p>
            <a:p>
              <a:pPr algn="ctr"/>
              <a:r>
                <a:rPr lang="ru-RU" sz="2000" b="1" dirty="0">
                  <a:solidFill>
                    <a:srgbClr val="317B3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Смоленской области</a:t>
              </a: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4260" y="4710467"/>
              <a:ext cx="1667052" cy="1667052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6844" y="1087242"/>
              <a:ext cx="1684422" cy="1684422"/>
            </a:xfrm>
            <a:prstGeom prst="rect">
              <a:avLst/>
            </a:prstGeom>
          </p:spPr>
        </p:pic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0287" y="1738860"/>
              <a:ext cx="1655081" cy="1655081"/>
            </a:xfrm>
            <a:prstGeom prst="rect">
              <a:avLst/>
            </a:prstGeom>
          </p:spPr>
        </p:pic>
      </p:grpSp>
      <p:sp>
        <p:nvSpPr>
          <p:cNvPr id="4" name="Прямоугольник 3"/>
          <p:cNvSpPr/>
          <p:nvPr/>
        </p:nvSpPr>
        <p:spPr>
          <a:xfrm>
            <a:off x="3151352" y="4916647"/>
            <a:ext cx="1155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2026 год</a:t>
            </a:r>
          </a:p>
        </p:txBody>
      </p:sp>
    </p:spTree>
    <p:extLst>
      <p:ext uri="{BB962C8B-B14F-4D97-AF65-F5344CB8AC3E}">
        <p14:creationId xmlns:p14="http://schemas.microsoft.com/office/powerpoint/2010/main" val="2721746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1031" y="198278"/>
            <a:ext cx="5498644" cy="5122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212030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Инвестиционные площадки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42379" y="721136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10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748962"/>
              </p:ext>
            </p:extLst>
          </p:nvPr>
        </p:nvGraphicFramePr>
        <p:xfrm>
          <a:off x="168295" y="934505"/>
          <a:ext cx="7224722" cy="191379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68209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3556513">
                  <a:extLst>
                    <a:ext uri="{9D8B030D-6E8A-4147-A177-3AD203B41FA5}">
                      <a16:colId xmlns:a16="http://schemas.microsoft.com/office/drawing/2014/main" val="1779954494"/>
                    </a:ext>
                  </a:extLst>
                </a:gridCol>
              </a:tblGrid>
              <a:tr h="5813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Инвестиционная площадка 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№ 67-16-03</a:t>
                      </a:r>
                    </a:p>
                  </a:txBody>
                  <a:tcPr>
                    <a:solidFill>
                      <a:srgbClr val="D1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133248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Местоположение: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endParaRPr lang="ru-RU" sz="14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Руднянский р-н, с. Понизовье, 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ул. Садовая, д. 13;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до г. Москвы: 479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км;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до г. Смоленска: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104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км;</a:t>
                      </a:r>
                    </a:p>
                    <a:p>
                      <a:pPr marL="0" marR="0" indent="180975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до г. Рудня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43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ru-RU" sz="11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80204"/>
                  </a:ext>
                </a:extLst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941812"/>
              </p:ext>
            </p:extLst>
          </p:nvPr>
        </p:nvGraphicFramePr>
        <p:xfrm>
          <a:off x="160293" y="5776011"/>
          <a:ext cx="5931421" cy="3657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596148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3335273">
                  <a:extLst>
                    <a:ext uri="{9D8B030D-6E8A-4147-A177-3AD203B41FA5}">
                      <a16:colId xmlns:a16="http://schemas.microsoft.com/office/drawing/2014/main" val="1772052304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Подъездные</a:t>
                      </a:r>
                      <a:r>
                        <a:rPr lang="ru-RU" sz="100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пути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автомобильная дорога с песчано-гравийным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покрытием примыкает к участку</a:t>
                      </a:r>
                      <a:endParaRPr lang="ru-RU" sz="9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311534"/>
              </p:ext>
            </p:extLst>
          </p:nvPr>
        </p:nvGraphicFramePr>
        <p:xfrm>
          <a:off x="160292" y="6126097"/>
          <a:ext cx="5931421" cy="50292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598655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3332766">
                  <a:extLst>
                    <a:ext uri="{9D8B030D-6E8A-4147-A177-3AD203B41FA5}">
                      <a16:colId xmlns:a16="http://schemas.microsoft.com/office/drawing/2014/main" val="1575495227"/>
                    </a:ext>
                  </a:extLst>
                </a:gridCol>
              </a:tblGrid>
              <a:tr h="47841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Условия предоставления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покупка/аренда по итогам торгов (цена-на основании отчета независимого оценщика)</a:t>
                      </a:r>
                    </a:p>
                    <a:p>
                      <a:pPr marL="0" indent="0" algn="l">
                        <a:buFontTx/>
                        <a:buNone/>
                      </a:pPr>
                      <a:endParaRPr lang="ru-RU" sz="9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088734"/>
              </p:ext>
            </p:extLst>
          </p:nvPr>
        </p:nvGraphicFramePr>
        <p:xfrm>
          <a:off x="168296" y="2843496"/>
          <a:ext cx="7224723" cy="10515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89682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2381759">
                  <a:extLst>
                    <a:ext uri="{9D8B030D-6E8A-4147-A177-3AD203B41FA5}">
                      <a16:colId xmlns:a16="http://schemas.microsoft.com/office/drawing/2014/main" val="3330051727"/>
                    </a:ext>
                  </a:extLst>
                </a:gridCol>
                <a:gridCol w="3353282">
                  <a:extLst>
                    <a:ext uri="{9D8B030D-6E8A-4147-A177-3AD203B41FA5}">
                      <a16:colId xmlns:a16="http://schemas.microsoft.com/office/drawing/2014/main" val="2995895153"/>
                    </a:ext>
                  </a:extLst>
                </a:gridCol>
              </a:tblGrid>
              <a:tr h="164341">
                <a:tc rowSpan="4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Характеристика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участка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Площадь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0,65 га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Категория</a:t>
                      </a:r>
                      <a:r>
                        <a:rPr lang="ru-RU" sz="900" b="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земли</a:t>
                      </a:r>
                      <a:endParaRPr lang="ru-RU" sz="900" b="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земли населенных пунктов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39576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Форма собственности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муниципальная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3930"/>
                  </a:ext>
                </a:extLst>
              </a:tr>
              <a:tr h="302346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Приоритетное направление </a:t>
                      </a:r>
                    </a:p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использования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производственная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деятельность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647375"/>
              </p:ext>
            </p:extLst>
          </p:nvPr>
        </p:nvGraphicFramePr>
        <p:xfrm>
          <a:off x="166656" y="3893422"/>
          <a:ext cx="6801703" cy="188775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271622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1313793">
                  <a:extLst>
                    <a:ext uri="{9D8B030D-6E8A-4147-A177-3AD203B41FA5}">
                      <a16:colId xmlns:a16="http://schemas.microsoft.com/office/drawing/2014/main" val="2407449417"/>
                    </a:ext>
                  </a:extLst>
                </a:gridCol>
                <a:gridCol w="4216288">
                  <a:extLst>
                    <a:ext uri="{9D8B030D-6E8A-4147-A177-3AD203B41FA5}">
                      <a16:colId xmlns:a16="http://schemas.microsoft.com/office/drawing/2014/main" val="2693098453"/>
                    </a:ext>
                  </a:extLst>
                </a:gridCol>
              </a:tblGrid>
              <a:tr h="507772">
                <a:tc rowSpan="4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Инженерная</a:t>
                      </a:r>
                      <a:r>
                        <a:rPr lang="ru-RU" sz="100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инфраструктура</a:t>
                      </a:r>
                      <a:endParaRPr lang="ru-RU" sz="10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Электроснабжение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на территории участка возможно подключение к энергоснабжению мощностью 5,9 МВА, ПС Понизовье 110/35/10,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289"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Газоснабжение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точка подключения к газопроводу 15 м.,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507772">
                <a:tc vMerge="1">
                  <a:txBody>
                    <a:bodyPr/>
                    <a:lstStyle/>
                    <a:p>
                      <a:pPr algn="l"/>
                      <a:endParaRPr lang="ru-RU" sz="9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Водоснабжение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возможность устройства локальной системы водоснабжения, возможное потребление до 10 куб. м. /сутки,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3930"/>
                  </a:ext>
                </a:extLst>
              </a:tr>
              <a:tr h="369289">
                <a:tc vMerge="1">
                  <a:txBody>
                    <a:bodyPr/>
                    <a:lstStyle/>
                    <a:p>
                      <a:pPr algn="l"/>
                      <a:endParaRPr lang="ru-RU" sz="9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Водоотведение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возможность устройства локальной системы водоотведения,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2109891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20" name="Рисунок 19" descr="rudnya_rayon_prcoa.gif"/>
          <p:cNvPicPr/>
          <p:nvPr/>
        </p:nvPicPr>
        <p:blipFill>
          <a:blip r:embed="rId4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5"/>
          <a:srcRect l="24532" t="33785" r="18106" b="24733"/>
          <a:stretch>
            <a:fillRect/>
          </a:stretch>
        </p:blipFill>
        <p:spPr bwMode="auto">
          <a:xfrm>
            <a:off x="3865544" y="955164"/>
            <a:ext cx="3497857" cy="1862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FB63A0-89C4-0DC7-764E-1C99E52A51F2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2467560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317130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Инвестиционные площадки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54352" y="721136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11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66694"/>
              </p:ext>
            </p:extLst>
          </p:nvPr>
        </p:nvGraphicFramePr>
        <p:xfrm>
          <a:off x="168295" y="1008076"/>
          <a:ext cx="7224722" cy="212275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836146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3388576">
                  <a:extLst>
                    <a:ext uri="{9D8B030D-6E8A-4147-A177-3AD203B41FA5}">
                      <a16:colId xmlns:a16="http://schemas.microsoft.com/office/drawing/2014/main" val="1779954494"/>
                    </a:ext>
                  </a:extLst>
                </a:gridCol>
              </a:tblGrid>
              <a:tr h="55305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Инвестиционная площадка 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№ 67-16-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29</a:t>
                      </a:r>
                    </a:p>
                  </a:txBody>
                  <a:tcPr>
                    <a:solidFill>
                      <a:srgbClr val="D1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1569696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Местоположение: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endParaRPr lang="ru-RU" sz="14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г. Рудня, ул. Западная, д. 30 а;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до г. Москвы: 460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км;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до г. Смоленска: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75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ru-RU" sz="11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80204"/>
                  </a:ext>
                </a:extLst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229229"/>
              </p:ext>
            </p:extLst>
          </p:nvPr>
        </p:nvGraphicFramePr>
        <p:xfrm>
          <a:off x="161095" y="6006724"/>
          <a:ext cx="6283586" cy="33147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677621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4605965">
                  <a:extLst>
                    <a:ext uri="{9D8B030D-6E8A-4147-A177-3AD203B41FA5}">
                      <a16:colId xmlns:a16="http://schemas.microsoft.com/office/drawing/2014/main" val="1772052304"/>
                    </a:ext>
                  </a:extLst>
                </a:gridCol>
              </a:tblGrid>
              <a:tr h="33147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Подъездные</a:t>
                      </a:r>
                      <a:r>
                        <a:rPr lang="ru-RU" sz="100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пути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автомобильная</a:t>
                      </a:r>
                      <a:r>
                        <a:rPr lang="ru-RU" sz="9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дорога с асфальтобетонным покрытием примыкает к участку</a:t>
                      </a:r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45227"/>
              </p:ext>
            </p:extLst>
          </p:nvPr>
        </p:nvGraphicFramePr>
        <p:xfrm>
          <a:off x="413265" y="6338755"/>
          <a:ext cx="5214335" cy="3657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896161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3318174">
                  <a:extLst>
                    <a:ext uri="{9D8B030D-6E8A-4147-A177-3AD203B41FA5}">
                      <a16:colId xmlns:a16="http://schemas.microsoft.com/office/drawing/2014/main" val="1575495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Условия предоставления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выкуп – по итогам торгов (цена - на основании отчета независимого оценщика)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85154"/>
              </p:ext>
            </p:extLst>
          </p:nvPr>
        </p:nvGraphicFramePr>
        <p:xfrm>
          <a:off x="168296" y="3131309"/>
          <a:ext cx="7224723" cy="10515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06332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2387009">
                  <a:extLst>
                    <a:ext uri="{9D8B030D-6E8A-4147-A177-3AD203B41FA5}">
                      <a16:colId xmlns:a16="http://schemas.microsoft.com/office/drawing/2014/main" val="3330051727"/>
                    </a:ext>
                  </a:extLst>
                </a:gridCol>
                <a:gridCol w="3331382">
                  <a:extLst>
                    <a:ext uri="{9D8B030D-6E8A-4147-A177-3AD203B41FA5}">
                      <a16:colId xmlns:a16="http://schemas.microsoft.com/office/drawing/2014/main" val="2995895153"/>
                    </a:ext>
                  </a:extLst>
                </a:gridCol>
              </a:tblGrid>
              <a:tr h="164341">
                <a:tc rowSpan="4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Характеристика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участка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Площадь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0,1 га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Категория</a:t>
                      </a:r>
                      <a:r>
                        <a:rPr lang="ru-RU" sz="900" b="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земли</a:t>
                      </a:r>
                      <a:endParaRPr lang="ru-RU" sz="900" b="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земли населенных пунктов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39576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Форма собственности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муниципальная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3930"/>
                  </a:ext>
                </a:extLst>
              </a:tr>
              <a:tr h="302346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Приоритетное направление использования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производственная деятельность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170555"/>
              </p:ext>
            </p:extLst>
          </p:nvPr>
        </p:nvGraphicFramePr>
        <p:xfrm>
          <a:off x="166657" y="4182869"/>
          <a:ext cx="6665067" cy="181911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262750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1271752">
                  <a:extLst>
                    <a:ext uri="{9D8B030D-6E8A-4147-A177-3AD203B41FA5}">
                      <a16:colId xmlns:a16="http://schemas.microsoft.com/office/drawing/2014/main" val="2407449417"/>
                    </a:ext>
                  </a:extLst>
                </a:gridCol>
                <a:gridCol w="4130565">
                  <a:extLst>
                    <a:ext uri="{9D8B030D-6E8A-4147-A177-3AD203B41FA5}">
                      <a16:colId xmlns:a16="http://schemas.microsoft.com/office/drawing/2014/main" val="2693098453"/>
                    </a:ext>
                  </a:extLst>
                </a:gridCol>
              </a:tblGrid>
              <a:tr h="541283">
                <a:tc rowSpan="4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Инженерная</a:t>
                      </a:r>
                      <a:r>
                        <a:rPr lang="ru-RU" sz="100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инфраструктура</a:t>
                      </a:r>
                      <a:endParaRPr lang="ru-RU" sz="10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Электроснабжение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участок подключен к источникам электрификации, резерв мощности для технологического присоединения составляет 5,91 МВА,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885"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Газоснабжение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точка подключения к газопроводу в 20 м,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426261">
                <a:tc vMerge="1">
                  <a:txBody>
                    <a:bodyPr/>
                    <a:lstStyle/>
                    <a:p>
                      <a:pPr algn="l"/>
                      <a:endParaRPr lang="ru-RU" sz="9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Водоснабжение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возможность устройства локальной системы водоснабжения. </a:t>
                      </a:r>
                    </a:p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3930"/>
                  </a:ext>
                </a:extLst>
              </a:tr>
              <a:tr h="398885">
                <a:tc vMerge="1">
                  <a:txBody>
                    <a:bodyPr/>
                    <a:lstStyle/>
                    <a:p>
                      <a:pPr algn="l"/>
                      <a:endParaRPr lang="ru-RU" sz="9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Водоотведение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возможность устройства локальной системы водоотведения,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210989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990352" y="1795563"/>
            <a:ext cx="1464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Место для карты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25" name="Рисунок 24" descr="rudnya_rayon_prcoa.gif"/>
          <p:cNvPicPr/>
          <p:nvPr/>
        </p:nvPicPr>
        <p:blipFill>
          <a:blip r:embed="rId4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E1F6C6-C35B-464C-7FE6-FBABD97EC0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895" y="1016977"/>
            <a:ext cx="2487141" cy="21021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A0BBD1F-988E-620D-1843-9293A18ED20D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807340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1031" y="156237"/>
            <a:ext cx="5498644" cy="7062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243560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Инвестиционные площадки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8724" y="723238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12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333753"/>
              </p:ext>
            </p:extLst>
          </p:nvPr>
        </p:nvGraphicFramePr>
        <p:xfrm>
          <a:off x="168295" y="932658"/>
          <a:ext cx="7224722" cy="193690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68209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3556513">
                  <a:extLst>
                    <a:ext uri="{9D8B030D-6E8A-4147-A177-3AD203B41FA5}">
                      <a16:colId xmlns:a16="http://schemas.microsoft.com/office/drawing/2014/main" val="1779954494"/>
                    </a:ext>
                  </a:extLst>
                </a:gridCol>
              </a:tblGrid>
              <a:tr h="49987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Инвестиционная площадка </a:t>
                      </a:r>
                    </a:p>
                    <a:p>
                      <a:pPr marL="0" marR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№ 67-16-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27</a:t>
                      </a:r>
                      <a:endParaRPr lang="ru-RU" sz="1400" dirty="0">
                        <a:solidFill>
                          <a:srgbClr val="FF0000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>
                    <a:solidFill>
                      <a:srgbClr val="D1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141874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Местоположение: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endParaRPr lang="ru-RU" sz="14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Руднянский р-н, д. </a:t>
                      </a:r>
                      <a:r>
                        <a:rPr lang="ru-RU" sz="11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Кляриново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;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до г. Москвы: 481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км;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до г. Смоленска: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97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км;</a:t>
                      </a:r>
                    </a:p>
                    <a:p>
                      <a:pPr marL="0" marR="0" indent="180975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до г. Рудня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30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км.</a:t>
                      </a:r>
                    </a:p>
                    <a:p>
                      <a:pPr algn="just"/>
                      <a:endParaRPr lang="ru-RU" sz="11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ru-RU" sz="11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80204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579215"/>
              </p:ext>
            </p:extLst>
          </p:nvPr>
        </p:nvGraphicFramePr>
        <p:xfrm>
          <a:off x="168296" y="2866711"/>
          <a:ext cx="7224723" cy="10515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49489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2230315">
                  <a:extLst>
                    <a:ext uri="{9D8B030D-6E8A-4147-A177-3AD203B41FA5}">
                      <a16:colId xmlns:a16="http://schemas.microsoft.com/office/drawing/2014/main" val="3330051727"/>
                    </a:ext>
                  </a:extLst>
                </a:gridCol>
                <a:gridCol w="3544919">
                  <a:extLst>
                    <a:ext uri="{9D8B030D-6E8A-4147-A177-3AD203B41FA5}">
                      <a16:colId xmlns:a16="http://schemas.microsoft.com/office/drawing/2014/main" val="2995895153"/>
                    </a:ext>
                  </a:extLst>
                </a:gridCol>
              </a:tblGrid>
              <a:tr h="164341">
                <a:tc rowSpan="4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Характеристика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участка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Площадь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1,3 га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Категория</a:t>
                      </a:r>
                      <a:r>
                        <a:rPr lang="ru-RU" sz="900" b="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земли</a:t>
                      </a:r>
                      <a:endParaRPr lang="ru-RU" sz="900" b="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земли населенных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пунктов</a:t>
                      </a:r>
                      <a:endParaRPr lang="ru-RU" sz="9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39576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Форма собственности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муниципальная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3930"/>
                  </a:ext>
                </a:extLst>
              </a:tr>
              <a:tr h="302346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Приоритетное направление использования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производственная деятельность, рекреационное назначение, санаторно-курортный отдых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366713"/>
              </p:ext>
            </p:extLst>
          </p:nvPr>
        </p:nvGraphicFramePr>
        <p:xfrm>
          <a:off x="171450" y="3912928"/>
          <a:ext cx="6859971" cy="201168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313898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1333221">
                  <a:extLst>
                    <a:ext uri="{9D8B030D-6E8A-4147-A177-3AD203B41FA5}">
                      <a16:colId xmlns:a16="http://schemas.microsoft.com/office/drawing/2014/main" val="2407449417"/>
                    </a:ext>
                  </a:extLst>
                </a:gridCol>
                <a:gridCol w="4212852">
                  <a:extLst>
                    <a:ext uri="{9D8B030D-6E8A-4147-A177-3AD203B41FA5}">
                      <a16:colId xmlns:a16="http://schemas.microsoft.com/office/drawing/2014/main" val="2693098453"/>
                    </a:ext>
                  </a:extLst>
                </a:gridCol>
              </a:tblGrid>
              <a:tr h="365899">
                <a:tc rowSpan="4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Инженерная</a:t>
                      </a:r>
                      <a:r>
                        <a:rPr lang="ru-RU" sz="100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инфраструктура</a:t>
                      </a:r>
                      <a:endParaRPr lang="ru-RU" sz="10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Электроснабжение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расстояние от центра питания до границы земельного участка по прямой составляет примерно 15 км.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404"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Газоснабжение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подключение к газоснабжению возможно после газификации населенного пункта.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328900">
                <a:tc vMerge="1">
                  <a:txBody>
                    <a:bodyPr/>
                    <a:lstStyle/>
                    <a:p>
                      <a:pPr algn="l"/>
                      <a:endParaRPr lang="ru-RU" sz="9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Водоснабжение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возможность устройства локальной системы водоснабжения.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3930"/>
                  </a:ext>
                </a:extLst>
              </a:tr>
              <a:tr h="328900">
                <a:tc vMerge="1">
                  <a:txBody>
                    <a:bodyPr/>
                    <a:lstStyle/>
                    <a:p>
                      <a:pPr algn="l"/>
                      <a:endParaRPr lang="ru-RU" sz="9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Водоотведение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возможность устройства локальной системы водоотведения. Стоимость и сроки подключения устанавливаются ресурсоснабжающей организацией.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210989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990352" y="1835755"/>
            <a:ext cx="1464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Место для карты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518127"/>
              </p:ext>
            </p:extLst>
          </p:nvPr>
        </p:nvGraphicFramePr>
        <p:xfrm>
          <a:off x="169694" y="6289363"/>
          <a:ext cx="5929656" cy="3657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436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2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3111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Условия предоставления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Покупка/аренда по итогам торгов (цена-на основании отчета независимого оценщика)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586024"/>
              </p:ext>
            </p:extLst>
          </p:nvPr>
        </p:nvGraphicFramePr>
        <p:xfrm>
          <a:off x="169693" y="5922583"/>
          <a:ext cx="5931421" cy="3657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447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4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Подъездные</a:t>
                      </a:r>
                      <a:r>
                        <a:rPr lang="ru-RU" sz="100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пути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автомобильная</a:t>
                      </a:r>
                      <a:r>
                        <a:rPr lang="ru-RU" sz="9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дорога с асфальтобетонным покрытием примыкает к участку</a:t>
                      </a:r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21" name="Рисунок 20" descr="rudnya_rayon_prcoa.gif"/>
          <p:cNvPicPr/>
          <p:nvPr/>
        </p:nvPicPr>
        <p:blipFill>
          <a:blip r:embed="rId4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17" name="Рисунок 16"/>
          <p:cNvPicPr/>
          <p:nvPr/>
        </p:nvPicPr>
        <p:blipFill>
          <a:blip r:embed="rId5"/>
          <a:srcRect l="24532" t="27158" r="17572" b="30716"/>
          <a:stretch>
            <a:fillRect/>
          </a:stretch>
        </p:blipFill>
        <p:spPr bwMode="auto">
          <a:xfrm>
            <a:off x="3894612" y="964341"/>
            <a:ext cx="34417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D00F388-5B4F-22E8-E055-50D254378B8D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3337003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317130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Инвестиционные площадки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0773" y="723238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13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970909"/>
              </p:ext>
            </p:extLst>
          </p:nvPr>
        </p:nvGraphicFramePr>
        <p:xfrm>
          <a:off x="168295" y="1008077"/>
          <a:ext cx="7224722" cy="191860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68209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3556513">
                  <a:extLst>
                    <a:ext uri="{9D8B030D-6E8A-4147-A177-3AD203B41FA5}">
                      <a16:colId xmlns:a16="http://schemas.microsoft.com/office/drawing/2014/main" val="1779954494"/>
                    </a:ext>
                  </a:extLst>
                </a:gridCol>
              </a:tblGrid>
              <a:tr h="50691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Инвестиционная площадка </a:t>
                      </a:r>
                    </a:p>
                    <a:p>
                      <a:pPr marL="0" marR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№ 67-16-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14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rgbClr val="D1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140044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Местоположение: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endParaRPr lang="ru-RU" sz="14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Руднянский район,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д. Стаи;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до г. Москвы: 469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км;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до г. Смоленска: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86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км;</a:t>
                      </a:r>
                    </a:p>
                    <a:p>
                      <a:pPr marL="0" marR="0" indent="180975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до г. Рудня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12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ru-RU" sz="11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80204"/>
                  </a:ext>
                </a:extLst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115"/>
              </p:ext>
            </p:extLst>
          </p:nvPr>
        </p:nvGraphicFramePr>
        <p:xfrm>
          <a:off x="170803" y="5851619"/>
          <a:ext cx="5931421" cy="3657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57457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3273964">
                  <a:extLst>
                    <a:ext uri="{9D8B030D-6E8A-4147-A177-3AD203B41FA5}">
                      <a16:colId xmlns:a16="http://schemas.microsoft.com/office/drawing/2014/main" val="1772052304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Подъездные</a:t>
                      </a:r>
                      <a:r>
                        <a:rPr lang="ru-RU" sz="100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пути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автомобильная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дорога с асфальтобетонным покрытием примыкает к участку</a:t>
                      </a:r>
                      <a:endParaRPr lang="ru-RU" sz="9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927881"/>
              </p:ext>
            </p:extLst>
          </p:nvPr>
        </p:nvGraphicFramePr>
        <p:xfrm>
          <a:off x="168296" y="6211725"/>
          <a:ext cx="5931421" cy="3657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65339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3266082">
                  <a:extLst>
                    <a:ext uri="{9D8B030D-6E8A-4147-A177-3AD203B41FA5}">
                      <a16:colId xmlns:a16="http://schemas.microsoft.com/office/drawing/2014/main" val="1575495227"/>
                    </a:ext>
                  </a:extLst>
                </a:gridCol>
              </a:tblGrid>
              <a:tr h="233111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Условия предоставления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Покупка / аренда по итогам торгов (цена - на основании отчета независимого оценщика)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527020"/>
              </p:ext>
            </p:extLst>
          </p:nvPr>
        </p:nvGraphicFramePr>
        <p:xfrm>
          <a:off x="168296" y="2924343"/>
          <a:ext cx="7224723" cy="10515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49489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2465117">
                  <a:extLst>
                    <a:ext uri="{9D8B030D-6E8A-4147-A177-3AD203B41FA5}">
                      <a16:colId xmlns:a16="http://schemas.microsoft.com/office/drawing/2014/main" val="3330051727"/>
                    </a:ext>
                  </a:extLst>
                </a:gridCol>
                <a:gridCol w="3310117">
                  <a:extLst>
                    <a:ext uri="{9D8B030D-6E8A-4147-A177-3AD203B41FA5}">
                      <a16:colId xmlns:a16="http://schemas.microsoft.com/office/drawing/2014/main" val="2995895153"/>
                    </a:ext>
                  </a:extLst>
                </a:gridCol>
              </a:tblGrid>
              <a:tr h="0">
                <a:tc rowSpan="4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Характеристика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участка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Площадь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0,629 га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Категория</a:t>
                      </a:r>
                      <a:r>
                        <a:rPr lang="ru-RU" sz="900" b="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земли</a:t>
                      </a:r>
                      <a:endParaRPr lang="ru-RU" sz="900" b="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земли населенных пунктов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39576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Форма собственности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муниципальная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3930"/>
                  </a:ext>
                </a:extLst>
              </a:tr>
              <a:tr h="186197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Приоритетное направление использования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производственная деятельность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595998"/>
              </p:ext>
            </p:extLst>
          </p:nvPr>
        </p:nvGraphicFramePr>
        <p:xfrm>
          <a:off x="168295" y="3976575"/>
          <a:ext cx="6852615" cy="187465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318818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1334963">
                  <a:extLst>
                    <a:ext uri="{9D8B030D-6E8A-4147-A177-3AD203B41FA5}">
                      <a16:colId xmlns:a16="http://schemas.microsoft.com/office/drawing/2014/main" val="2407449417"/>
                    </a:ext>
                  </a:extLst>
                </a:gridCol>
                <a:gridCol w="4198834">
                  <a:extLst>
                    <a:ext uri="{9D8B030D-6E8A-4147-A177-3AD203B41FA5}">
                      <a16:colId xmlns:a16="http://schemas.microsoft.com/office/drawing/2014/main" val="2693098453"/>
                    </a:ext>
                  </a:extLst>
                </a:gridCol>
              </a:tblGrid>
              <a:tr h="365899">
                <a:tc rowSpan="4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Инженерная</a:t>
                      </a:r>
                      <a:r>
                        <a:rPr lang="ru-RU" sz="100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инфраструктура</a:t>
                      </a:r>
                      <a:endParaRPr lang="ru-RU" sz="10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Электроснабжение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подключение к электроснабжению мощностью до 20 кВт, </a:t>
                      </a:r>
                    </a:p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допустимо увеличение мощности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404"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Газоснабжение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точка подключения к газопроводу 500 м., стоимость и сроки подключения согласно сметной документации,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328900">
                <a:tc vMerge="1">
                  <a:txBody>
                    <a:bodyPr/>
                    <a:lstStyle/>
                    <a:p>
                      <a:pPr algn="l"/>
                      <a:endParaRPr lang="ru-RU" sz="9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Водоснабжение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система водопровода от артезианской скважины, точка подключения –  10 м,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3930"/>
                  </a:ext>
                </a:extLst>
              </a:tr>
              <a:tr h="328900">
                <a:tc vMerge="1">
                  <a:txBody>
                    <a:bodyPr/>
                    <a:lstStyle/>
                    <a:p>
                      <a:pPr algn="l"/>
                      <a:endParaRPr lang="ru-RU" sz="9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Водоотведение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возможность устройства локальной системы водоотведения,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210989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990352" y="1795563"/>
            <a:ext cx="1464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Место для карты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21" name="Рисунок 20" descr="rudnya_rayon_prcoa.gif"/>
          <p:cNvPicPr/>
          <p:nvPr/>
        </p:nvPicPr>
        <p:blipFill>
          <a:blip r:embed="rId4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5"/>
          <a:srcRect l="24372" t="39984" r="17745" b="18536"/>
          <a:stretch>
            <a:fillRect/>
          </a:stretch>
        </p:blipFill>
        <p:spPr bwMode="auto">
          <a:xfrm>
            <a:off x="3899173" y="1040789"/>
            <a:ext cx="34385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222390-6D05-5F07-AC8B-754EE94350E3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873792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317130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Инвестиционные площадки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54352" y="722187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14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406299"/>
              </p:ext>
            </p:extLst>
          </p:nvPr>
        </p:nvGraphicFramePr>
        <p:xfrm>
          <a:off x="168295" y="945016"/>
          <a:ext cx="7224722" cy="198347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68209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3556513">
                  <a:extLst>
                    <a:ext uri="{9D8B030D-6E8A-4147-A177-3AD203B41FA5}">
                      <a16:colId xmlns:a16="http://schemas.microsoft.com/office/drawing/2014/main" val="1779954494"/>
                    </a:ext>
                  </a:extLst>
                </a:gridCol>
              </a:tblGrid>
              <a:tr h="51627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Инвестиционная площадка </a:t>
                      </a:r>
                    </a:p>
                    <a:p>
                      <a:pPr marL="0" marR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№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67-16-08</a:t>
                      </a:r>
                    </a:p>
                  </a:txBody>
                  <a:tcPr>
                    <a:solidFill>
                      <a:srgbClr val="D1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146531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Местоположение:</a:t>
                      </a:r>
                    </a:p>
                    <a:p>
                      <a:pPr algn="ctr">
                        <a:lnSpc>
                          <a:spcPct val="50000"/>
                        </a:lnSpc>
                      </a:pPr>
                      <a:endParaRPr lang="ru-RU" sz="14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Руднянский р-н, с. Понизовье, 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ул. имени Чибисова К.Н. д.</a:t>
                      </a:r>
                      <a:r>
                        <a:rPr lang="en-US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12;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до г. Москвы: 479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км;</a:t>
                      </a:r>
                    </a:p>
                    <a:p>
                      <a:pPr marL="0" indent="180975" algn="just"/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до г. Смоленска: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104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км;</a:t>
                      </a:r>
                    </a:p>
                    <a:p>
                      <a:pPr marL="0" marR="0" indent="180975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расстояние до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г. Рудня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</a:t>
                      </a: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43 </a:t>
                      </a:r>
                      <a:r>
                        <a:rPr lang="ru-RU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км.</a:t>
                      </a:r>
                    </a:p>
                    <a:p>
                      <a:pPr algn="just"/>
                      <a:endParaRPr lang="ru-RU" sz="11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ru-RU" sz="11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80204"/>
                  </a:ext>
                </a:extLst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820777"/>
              </p:ext>
            </p:extLst>
          </p:nvPr>
        </p:nvGraphicFramePr>
        <p:xfrm>
          <a:off x="171605" y="5862041"/>
          <a:ext cx="6283586" cy="3657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78902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4004684">
                  <a:extLst>
                    <a:ext uri="{9D8B030D-6E8A-4147-A177-3AD203B41FA5}">
                      <a16:colId xmlns:a16="http://schemas.microsoft.com/office/drawing/2014/main" val="1772052304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Подъездные</a:t>
                      </a:r>
                      <a:r>
                        <a:rPr lang="ru-RU" sz="100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пути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Подъезд до с. Понизовье осуществляется по автомобильной дороге с асфальтным покрытием протяженностью 1,2 км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867624"/>
              </p:ext>
            </p:extLst>
          </p:nvPr>
        </p:nvGraphicFramePr>
        <p:xfrm>
          <a:off x="168296" y="6222598"/>
          <a:ext cx="5931421" cy="3657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91125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3640296">
                  <a:extLst>
                    <a:ext uri="{9D8B030D-6E8A-4147-A177-3AD203B41FA5}">
                      <a16:colId xmlns:a16="http://schemas.microsoft.com/office/drawing/2014/main" val="1575495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Условия предоставления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покупка/аренда по итогам торгов (цена - на основании отчета независимого оценщика)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269114"/>
              </p:ext>
            </p:extLst>
          </p:nvPr>
        </p:nvGraphicFramePr>
        <p:xfrm>
          <a:off x="168296" y="2927574"/>
          <a:ext cx="7224723" cy="10515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79634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2403075">
                  <a:extLst>
                    <a:ext uri="{9D8B030D-6E8A-4147-A177-3AD203B41FA5}">
                      <a16:colId xmlns:a16="http://schemas.microsoft.com/office/drawing/2014/main" val="3330051727"/>
                    </a:ext>
                  </a:extLst>
                </a:gridCol>
                <a:gridCol w="3342014">
                  <a:extLst>
                    <a:ext uri="{9D8B030D-6E8A-4147-A177-3AD203B41FA5}">
                      <a16:colId xmlns:a16="http://schemas.microsoft.com/office/drawing/2014/main" val="2995895153"/>
                    </a:ext>
                  </a:extLst>
                </a:gridCol>
              </a:tblGrid>
              <a:tr h="164341">
                <a:tc rowSpan="4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Характеристика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участка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Площадь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2,4 га</a:t>
                      </a:r>
                      <a:endParaRPr lang="ru-RU" sz="9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Категория</a:t>
                      </a:r>
                      <a:r>
                        <a:rPr lang="ru-RU" sz="900" b="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земли</a:t>
                      </a:r>
                      <a:endParaRPr lang="ru-RU" sz="900" b="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земли населенных пунктов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39576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Форма собственности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муниципальная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3930"/>
                  </a:ext>
                </a:extLst>
              </a:tr>
              <a:tr h="302346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Приоритетное направление использования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производственная  деятельность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789162"/>
              </p:ext>
            </p:extLst>
          </p:nvPr>
        </p:nvGraphicFramePr>
        <p:xfrm>
          <a:off x="168296" y="3979807"/>
          <a:ext cx="6845453" cy="187452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278667">
                  <a:extLst>
                    <a:ext uri="{9D8B030D-6E8A-4147-A177-3AD203B41FA5}">
                      <a16:colId xmlns:a16="http://schemas.microsoft.com/office/drawing/2014/main" val="4165441938"/>
                    </a:ext>
                  </a:extLst>
                </a:gridCol>
                <a:gridCol w="1316334">
                  <a:extLst>
                    <a:ext uri="{9D8B030D-6E8A-4147-A177-3AD203B41FA5}">
                      <a16:colId xmlns:a16="http://schemas.microsoft.com/office/drawing/2014/main" val="2407449417"/>
                    </a:ext>
                  </a:extLst>
                </a:gridCol>
                <a:gridCol w="4250452">
                  <a:extLst>
                    <a:ext uri="{9D8B030D-6E8A-4147-A177-3AD203B41FA5}">
                      <a16:colId xmlns:a16="http://schemas.microsoft.com/office/drawing/2014/main" val="2693098453"/>
                    </a:ext>
                  </a:extLst>
                </a:gridCol>
              </a:tblGrid>
              <a:tr h="365899">
                <a:tc rowSpan="4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Инженерная</a:t>
                      </a:r>
                      <a:r>
                        <a:rPr lang="ru-RU" sz="1000" baseline="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 инфраструктура</a:t>
                      </a:r>
                      <a:endParaRPr lang="ru-RU" sz="10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Электроснабжение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расстояние от центра питания до границы земельного участка по прямой составляет примерно 0,8 км., ПС Понизовье 110/35/10. Резерв мощности до технологического присоединения составляет 4,82 МВА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404"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Газоснабжение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точка подключения к газопроводу 5 м, стоимость и сроки подключения устанавливаются ресурсоснабжающей организацией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530806"/>
                  </a:ext>
                </a:extLst>
              </a:tr>
              <a:tr h="328900">
                <a:tc vMerge="1">
                  <a:txBody>
                    <a:bodyPr/>
                    <a:lstStyle/>
                    <a:p>
                      <a:pPr algn="l"/>
                      <a:endParaRPr lang="ru-RU" sz="9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Водоснабжение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возможность устройства локальной системы водоснабжения, возможное потребление до 10 куб. м. /сутки, стоимость и сроки подключения устанавливаются ресурсоснабжающей организацией</a:t>
                      </a:r>
                      <a:endParaRPr lang="ru-RU" sz="9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3930"/>
                  </a:ext>
                </a:extLst>
              </a:tr>
              <a:tr h="328900">
                <a:tc vMerge="1">
                  <a:txBody>
                    <a:bodyPr/>
                    <a:lstStyle/>
                    <a:p>
                      <a:pPr algn="l"/>
                      <a:endParaRPr lang="ru-RU" sz="900" dirty="0">
                        <a:solidFill>
                          <a:srgbClr val="007FAC"/>
                        </a:solidFill>
                        <a:latin typeface="Open Sans Semibold" panose="020B0706030804020204" pitchFamily="34" charset="0"/>
                        <a:ea typeface="Open Sans Semibold" panose="020B0706030804020204" pitchFamily="34" charset="0"/>
                        <a:cs typeface="Open Sans Semibold" panose="020B07060308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7FAC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Водоотведение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возможность устройства локальной системы водоотведения,</a:t>
                      </a:r>
                    </a:p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стоимость и сроки подключения устанавливаются </a:t>
                      </a:r>
                    </a:p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ресурсоснабжающей организацией</a:t>
                      </a:r>
                      <a:endParaRPr lang="ru-RU" sz="900" dirty="0">
                        <a:solidFill>
                          <a:srgbClr val="FF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210989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990352" y="1795563"/>
            <a:ext cx="1464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Место для карты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25" name="Рисунок 24" descr="rudnya_rayon_prcoa.gif"/>
          <p:cNvPicPr/>
          <p:nvPr/>
        </p:nvPicPr>
        <p:blipFill>
          <a:blip r:embed="rId4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895262B-089B-47BE-80DE-774773BFF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9338" y="955526"/>
            <a:ext cx="3493679" cy="194018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5B51B7-2B46-413E-9477-07846B00E4FC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391391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318012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Малое предпринимательство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1266" y="723238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15</a:t>
            </a:r>
          </a:p>
        </p:txBody>
      </p:sp>
      <p:graphicFrame>
        <p:nvGraphicFramePr>
          <p:cNvPr id="55" name="Диаграмма 54"/>
          <p:cNvGraphicFramePr/>
          <p:nvPr>
            <p:extLst>
              <p:ext uri="{D42A27DB-BD31-4B8C-83A1-F6EECF244321}">
                <p14:modId xmlns:p14="http://schemas.microsoft.com/office/powerpoint/2010/main" val="968220632"/>
              </p:ext>
            </p:extLst>
          </p:nvPr>
        </p:nvGraphicFramePr>
        <p:xfrm>
          <a:off x="3481200" y="2123015"/>
          <a:ext cx="3637740" cy="3038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3" name="Рисунок 6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976" y="5223493"/>
            <a:ext cx="1018111" cy="1018111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245366" y="4808836"/>
            <a:ext cx="1601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Промышленность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031113" y="4827061"/>
            <a:ext cx="13501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Строительство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87910" y="6253149"/>
            <a:ext cx="1102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Оптовая и розничная торговля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372239" y="6342609"/>
            <a:ext cx="1224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Сельское хозяйство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846956" y="6265462"/>
            <a:ext cx="1223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Заготовка и </a:t>
            </a:r>
          </a:p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переработка</a:t>
            </a:r>
            <a:r>
              <a:rPr lang="en-US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древесины</a:t>
            </a:r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732" y="3781171"/>
            <a:ext cx="992023" cy="992023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52" y="5233173"/>
            <a:ext cx="976936" cy="976936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48" y="3779290"/>
            <a:ext cx="974743" cy="973077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231" y="5249250"/>
            <a:ext cx="991395" cy="991395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18" y="5171975"/>
            <a:ext cx="1058566" cy="1058566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rgbClr val="31AFE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79" y="5199442"/>
            <a:ext cx="1060876" cy="1060876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" y="3731537"/>
            <a:ext cx="1062406" cy="1062406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868" y="3747084"/>
            <a:ext cx="1060196" cy="1060196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233" y="5233173"/>
            <a:ext cx="1070126" cy="1070126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279" y="2181352"/>
            <a:ext cx="841325" cy="853538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1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1765"/>
            <a:ext cx="2858359" cy="901249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-149420" y="1258809"/>
            <a:ext cx="3157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Число субъектов </a:t>
            </a:r>
          </a:p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малого и среднего </a:t>
            </a:r>
          </a:p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предпринимательства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282595" y="2370444"/>
            <a:ext cx="893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85B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868 </a:t>
            </a:r>
          </a:p>
        </p:txBody>
      </p:sp>
      <p:pic>
        <p:nvPicPr>
          <p:cNvPr id="84" name="Рисунок 8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08" y="2298119"/>
            <a:ext cx="651064" cy="622400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19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401" y="1142554"/>
            <a:ext cx="4444274" cy="1064917"/>
          </a:xfrm>
          <a:prstGeom prst="rect">
            <a:avLst/>
          </a:prstGeom>
        </p:spPr>
      </p:pic>
      <p:sp>
        <p:nvSpPr>
          <p:cNvPr id="86" name="TextBox 85"/>
          <p:cNvSpPr txBox="1"/>
          <p:nvPr/>
        </p:nvSpPr>
        <p:spPr>
          <a:xfrm>
            <a:off x="2996606" y="1170673"/>
            <a:ext cx="4552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265F9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Структура субъектов малого и среднего предпринимательства по сферам деятельности, %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469606" y="6218576"/>
            <a:ext cx="777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Прочие</a:t>
            </a:r>
          </a:p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виды</a:t>
            </a:r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990" y="5205561"/>
            <a:ext cx="991395" cy="991395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912" y="5182954"/>
            <a:ext cx="1060876" cy="1060876"/>
          </a:xfrm>
          <a:prstGeom prst="rect">
            <a:avLst/>
          </a:prstGeom>
        </p:spPr>
      </p:pic>
      <p:sp>
        <p:nvSpPr>
          <p:cNvPr id="90" name="TextBox 89"/>
          <p:cNvSpPr txBox="1"/>
          <p:nvPr/>
        </p:nvSpPr>
        <p:spPr>
          <a:xfrm>
            <a:off x="638500" y="3943151"/>
            <a:ext cx="71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5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8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312653" y="3948070"/>
            <a:ext cx="71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46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946632" y="5395530"/>
            <a:ext cx="9733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</a:t>
            </a:r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53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2625214" y="5428804"/>
            <a:ext cx="71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4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4179874" y="5387664"/>
            <a:ext cx="447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4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368691" y="5386003"/>
            <a:ext cx="9733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</a:t>
            </a:r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67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43" name="Рисунок 42" descr="rudnya_rayon_prcoa.gif"/>
          <p:cNvPicPr/>
          <p:nvPr/>
        </p:nvPicPr>
        <p:blipFill>
          <a:blip r:embed="rId22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" y="3286877"/>
            <a:ext cx="2713493" cy="38587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8482" y="3297198"/>
            <a:ext cx="26570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265F9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 видам деятельности: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6CF207-23BF-7D26-3B69-C93B4882B414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3692047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TextBox 2"/>
          <p:cNvSpPr txBox="1">
            <a:spLocks noChangeArrowheads="1"/>
          </p:cNvSpPr>
          <p:nvPr/>
        </p:nvSpPr>
        <p:spPr bwMode="auto">
          <a:xfrm>
            <a:off x="1752600" y="230188"/>
            <a:ext cx="61166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1700">
                <a:solidFill>
                  <a:schemeClr val="bg1"/>
                </a:solidFill>
                <a:latin typeface="Open Sans Semibold" pitchFamily="34" charset="0"/>
                <a:cs typeface="Open Sans Semibold" pitchFamily="34" charset="0"/>
              </a:rPr>
              <a:t>Государственная поддержка субъектов малого и </a:t>
            </a:r>
          </a:p>
          <a:p>
            <a:pPr algn="ctr" eaLnBrk="1" hangingPunct="1"/>
            <a:r>
              <a:rPr lang="ru-RU" sz="1700">
                <a:solidFill>
                  <a:schemeClr val="bg1"/>
                </a:solidFill>
                <a:latin typeface="Open Sans Semibold" pitchFamily="34" charset="0"/>
                <a:cs typeface="Open Sans Semibold" pitchFamily="34" charset="0"/>
              </a:rPr>
              <a:t>среднего бизнеса Смоленской области</a:t>
            </a:r>
          </a:p>
        </p:txBody>
      </p:sp>
      <p:sp>
        <p:nvSpPr>
          <p:cNvPr id="20496" name="TextBox 30"/>
          <p:cNvSpPr txBox="1">
            <a:spLocks noChangeArrowheads="1"/>
          </p:cNvSpPr>
          <p:nvPr/>
        </p:nvSpPr>
        <p:spPr bwMode="auto">
          <a:xfrm>
            <a:off x="7112000" y="7189788"/>
            <a:ext cx="4379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i="1" dirty="0">
                <a:solidFill>
                  <a:srgbClr val="339533"/>
                </a:solidFill>
                <a:latin typeface="Open Sans Semibold" pitchFamily="34" charset="0"/>
                <a:cs typeface="Open Sans Semibold" pitchFamily="34" charset="0"/>
              </a:rPr>
              <a:t>1</a:t>
            </a:r>
            <a:r>
              <a:rPr lang="en-US" b="1" i="1" dirty="0">
                <a:solidFill>
                  <a:srgbClr val="339533"/>
                </a:solidFill>
                <a:latin typeface="Open Sans Semibold" pitchFamily="34" charset="0"/>
                <a:cs typeface="Open Sans Semibold" pitchFamily="34" charset="0"/>
              </a:rPr>
              <a:t>6</a:t>
            </a:r>
            <a:endParaRPr lang="ru-RU" b="1" i="1" dirty="0">
              <a:solidFill>
                <a:srgbClr val="339533"/>
              </a:solidFill>
              <a:latin typeface="Open Sans Semibold" pitchFamily="34" charset="0"/>
              <a:cs typeface="Open Sans Semibold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2061032" y="132464"/>
            <a:ext cx="5498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Государственная поддержка субъектов малого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и среднего предпринимательства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Смоленской области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741" y="2800962"/>
            <a:ext cx="697402" cy="697402"/>
          </a:xfrm>
          <a:prstGeom prst="rect">
            <a:avLst/>
          </a:prstGeom>
        </p:spPr>
      </p:pic>
      <p:sp>
        <p:nvSpPr>
          <p:cNvPr id="23" name="Объект 9"/>
          <p:cNvSpPr txBox="1">
            <a:spLocks/>
          </p:cNvSpPr>
          <p:nvPr/>
        </p:nvSpPr>
        <p:spPr bwMode="auto">
          <a:xfrm>
            <a:off x="209548" y="1258561"/>
            <a:ext cx="7076753" cy="1732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325481" algn="just" defTabSz="755650" rtl="0" eaLnBrk="0" fontAlgn="base" latinLnBrk="0" hangingPunct="0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Реализация государственной политики в сфере развития малого и среднего предпринимательства осуществляется в рамках подпрограммы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«Развитие малого и среднего предпринимательства в Смоленской области»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областной государственной программы «Экономическое развитие Смоленской области», включая создание благоприятного предпринимательского и инвестиционного климата.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3" y="2920775"/>
            <a:ext cx="2622923" cy="133925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208" y="2877851"/>
            <a:ext cx="2643388" cy="1360662"/>
          </a:xfrm>
          <a:prstGeom prst="rect">
            <a:avLst/>
          </a:prstGeom>
        </p:spPr>
      </p:pic>
      <p:sp>
        <p:nvSpPr>
          <p:cNvPr id="26" name="Объект 9"/>
          <p:cNvSpPr txBox="1">
            <a:spLocks/>
          </p:cNvSpPr>
          <p:nvPr/>
        </p:nvSpPr>
        <p:spPr>
          <a:xfrm>
            <a:off x="4810927" y="2935258"/>
            <a:ext cx="2461243" cy="12387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Возмещение субъектам МСП до 80% затрат на уплату первого взноса (аванса) по договорам лизинга оборудования с российскими лизинговыми организациями,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 более 7 млн. рублей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3176268" y="3502453"/>
            <a:ext cx="385558" cy="856256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64715" y="3281082"/>
            <a:ext cx="533184" cy="5147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4087906" y="3324113"/>
            <a:ext cx="580914" cy="10758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449" y="5692607"/>
            <a:ext cx="359828" cy="31279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971825" y="5620194"/>
            <a:ext cx="35392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инвестиционного развития Смоленской области</a:t>
            </a:r>
          </a:p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214014, г. Смоленск, ул. Энгельса, д. 23</a:t>
            </a:r>
          </a:p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Сайт: </a:t>
            </a:r>
            <a:r>
              <a:rPr lang="en-US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invest.admin-smolensk.ru</a:t>
            </a:r>
            <a:endParaRPr lang="ru-RU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dep@smolinvest.com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7561" y="2923210"/>
            <a:ext cx="243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Возмещение субъектам МСП до 50% затрат на технологическое присоединение к объектам электросетевого хозяйства мощностью до 1,5 МВт, </a:t>
            </a:r>
          </a:p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 более 2 млн. рублей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781332" y="2800962"/>
            <a:ext cx="3920221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4475522"/>
            <a:ext cx="3694539" cy="1003504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280391" y="4475031"/>
            <a:ext cx="36199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Предоставления грантов субъектам МСП, являющимся социальными предприятиями, или субъектам МСП, созданным физическими лицами в возрасте до 25 лет включительно - до 0,5 млн.руб.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750" y="4505360"/>
            <a:ext cx="2601544" cy="1054938"/>
          </a:xfrm>
          <a:prstGeom prst="rect">
            <a:avLst/>
          </a:prstGeom>
        </p:spPr>
      </p:pic>
      <p:cxnSp>
        <p:nvCxnSpPr>
          <p:cNvPr id="40" name="Прямая со стрелкой 39"/>
          <p:cNvCxnSpPr/>
          <p:nvPr/>
        </p:nvCxnSpPr>
        <p:spPr>
          <a:xfrm>
            <a:off x="3900345" y="3498364"/>
            <a:ext cx="498557" cy="860345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4087906" y="4523615"/>
            <a:ext cx="26433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Предоставление субсидий</a:t>
            </a:r>
          </a:p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реализацию проектов в сфере предпринимательства </a:t>
            </a:r>
          </a:p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рамках реализации грантовой программы</a:t>
            </a:r>
          </a:p>
        </p:txBody>
      </p:sp>
      <p:pic>
        <p:nvPicPr>
          <p:cNvPr id="2" name="Рисунок 1" descr="rudnya_rayon_prcoa.gif">
            <a:extLst>
              <a:ext uri="{FF2B5EF4-FFF2-40B4-BE49-F238E27FC236}">
                <a16:creationId xmlns:a16="http://schemas.microsoft.com/office/drawing/2014/main" id="{477074DE-0D62-4B18-CD3D-AE7A394FAE4C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154627-6E0B-DD2C-0AB3-04B6A30DD3B9}"/>
              </a:ext>
            </a:extLst>
          </p:cNvPr>
          <p:cNvSpPr txBox="1"/>
          <p:nvPr/>
        </p:nvSpPr>
        <p:spPr>
          <a:xfrm>
            <a:off x="985525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194" t="-23454" r="-50732" b="-19966"/>
          <a:stretch/>
        </p:blipFill>
        <p:spPr>
          <a:xfrm>
            <a:off x="2432908" y="4876076"/>
            <a:ext cx="2088000" cy="13902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10000"/>
          <a:stretch/>
        </p:blipFill>
        <p:spPr>
          <a:xfrm>
            <a:off x="3009367" y="1229268"/>
            <a:ext cx="939114" cy="983048"/>
          </a:xfrm>
          <a:prstGeom prst="ellipse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/>
        </p:blipFill>
        <p:spPr>
          <a:xfrm>
            <a:off x="5314905" y="3232848"/>
            <a:ext cx="1008000" cy="1008000"/>
          </a:xfrm>
          <a:prstGeom prst="ellipse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5" r="16755"/>
          <a:stretch/>
        </p:blipFill>
        <p:spPr>
          <a:xfrm>
            <a:off x="3013040" y="3278335"/>
            <a:ext cx="935441" cy="992670"/>
          </a:xfrm>
          <a:prstGeom prst="ellipse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8" t="6872" r="14086" b="14812"/>
          <a:stretch/>
        </p:blipFill>
        <p:spPr>
          <a:xfrm>
            <a:off x="5242104" y="1249590"/>
            <a:ext cx="1008000" cy="1008797"/>
          </a:xfrm>
          <a:prstGeom prst="ellipse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261" y="5068300"/>
            <a:ext cx="1068925" cy="1068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343" y="3206164"/>
            <a:ext cx="1064841" cy="1064841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rgbClr val="77CA8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68" y="3226784"/>
            <a:ext cx="1072183" cy="10721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rgbClr val="8BDCD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26" y="1216219"/>
            <a:ext cx="1068925" cy="10689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833" y="1186204"/>
            <a:ext cx="1072183" cy="1072183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0584" y="307194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Промышленный комплекс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129102" y="721136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17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264262" y="1867065"/>
            <a:ext cx="962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14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96" y="3853819"/>
            <a:ext cx="2615631" cy="539782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122606" y="3845850"/>
            <a:ext cx="2707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265F9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Структура промышленного производства</a:t>
            </a: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96" y="1075286"/>
            <a:ext cx="2631730" cy="602976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460587" y="1059234"/>
            <a:ext cx="1928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Число предприятий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flipH="1">
            <a:off x="761985" y="1721872"/>
            <a:ext cx="611966" cy="582450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96" y="2583855"/>
            <a:ext cx="2631730" cy="670017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375976" y="2592223"/>
            <a:ext cx="22163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Численность</a:t>
            </a:r>
            <a:r>
              <a:rPr lang="ru-RU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работающих</a:t>
            </a:r>
            <a:endParaRPr lang="ru-RU" b="1" dirty="0">
              <a:solidFill>
                <a:srgbClr val="007FAC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09649" y="3291097"/>
            <a:ext cx="2533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265F9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2,9</a:t>
            </a:r>
            <a:r>
              <a:rPr lang="ru-RU" sz="2800" dirty="0">
                <a:solidFill>
                  <a:srgbClr val="265F9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ru-RU" sz="1200" dirty="0">
                <a:solidFill>
                  <a:srgbClr val="265F9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тыс. чел.</a:t>
            </a:r>
            <a:endParaRPr lang="ru-RU" sz="800" dirty="0">
              <a:solidFill>
                <a:srgbClr val="265F9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06" y="3292240"/>
            <a:ext cx="581235" cy="61172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800613" y="1293373"/>
            <a:ext cx="15712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Пищевое производство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109410" y="2394382"/>
            <a:ext cx="21889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ООО «Промконсервы»</a:t>
            </a:r>
          </a:p>
          <a:p>
            <a:pPr algn="ctr"/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ООО «Хлебокомбинат»</a:t>
            </a:r>
          </a:p>
          <a:p>
            <a:pPr algn="ctr"/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Руднянского райпо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867126" y="1823320"/>
            <a:ext cx="1364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4429,4</a:t>
            </a:r>
          </a:p>
          <a:p>
            <a:pPr algn="ctr"/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млн. руб.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067248" y="1289954"/>
            <a:ext cx="15712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Производство </a:t>
            </a:r>
          </a:p>
          <a:p>
            <a:pPr algn="ctr"/>
            <a:r>
              <a:rPr lang="ru-RU" sz="11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обуви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055980" y="2401292"/>
            <a:ext cx="2614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ООО «Роствест»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17372" y="1804792"/>
            <a:ext cx="1364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187,2</a:t>
            </a:r>
          </a:p>
          <a:p>
            <a:pPr algn="ctr"/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млн. руб.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817722" y="3305440"/>
            <a:ext cx="15712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Производство пластмассовых изделий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641161" y="4607978"/>
            <a:ext cx="2614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ООО «МайданПласт»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922828" y="3955801"/>
            <a:ext cx="1364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818,7</a:t>
            </a:r>
          </a:p>
          <a:p>
            <a:pPr algn="ctr"/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млн. руб.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150697" y="3295050"/>
            <a:ext cx="15712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Производство </a:t>
            </a:r>
          </a:p>
          <a:p>
            <a:pPr algn="ctr"/>
            <a:r>
              <a:rPr lang="ru-RU" sz="11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металлических изделий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127959" y="4590559"/>
            <a:ext cx="276150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ООО «Руднянский </a:t>
            </a:r>
          </a:p>
          <a:p>
            <a:pPr algn="ctr"/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тарный комбинат»                                    </a:t>
            </a:r>
          </a:p>
          <a:p>
            <a:pPr algn="ctr"/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ООО «Элит металл»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254679" y="3927102"/>
            <a:ext cx="1364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2594,5</a:t>
            </a:r>
          </a:p>
          <a:p>
            <a:pPr algn="ctr"/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млн. руб.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172132" y="5289102"/>
            <a:ext cx="2399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Производство косметических  и прочих изделий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296148" y="6167713"/>
            <a:ext cx="26144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ООО «Северина Групп»</a:t>
            </a:r>
          </a:p>
          <a:p>
            <a:pPr algn="ctr"/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ООО «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Агросистема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231507" y="5755581"/>
            <a:ext cx="22960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1084,0 млн. руб.</a:t>
            </a:r>
          </a:p>
        </p:txBody>
      </p:sp>
      <p:graphicFrame>
        <p:nvGraphicFramePr>
          <p:cNvPr id="88" name="Диаграмма 87"/>
          <p:cNvGraphicFramePr/>
          <p:nvPr>
            <p:extLst>
              <p:ext uri="{D42A27DB-BD31-4B8C-83A1-F6EECF244321}">
                <p14:modId xmlns:p14="http://schemas.microsoft.com/office/powerpoint/2010/main" val="4225791686"/>
              </p:ext>
            </p:extLst>
          </p:nvPr>
        </p:nvGraphicFramePr>
        <p:xfrm>
          <a:off x="228616" y="4132424"/>
          <a:ext cx="2555311" cy="2826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56" name="Рисунок 55" descr="rudnya_rayon_prcoa.gif"/>
          <p:cNvPicPr/>
          <p:nvPr/>
        </p:nvPicPr>
        <p:blipFill>
          <a:blip r:embed="rId19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24DEFE-A651-D01F-21AC-2296D72809AD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904568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333" y="1708954"/>
            <a:ext cx="1196713" cy="11967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381" y="3296579"/>
            <a:ext cx="1064390" cy="10643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552" y="3279639"/>
            <a:ext cx="1069828" cy="10698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350" y="3287193"/>
            <a:ext cx="1064390" cy="10643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152" y="1672241"/>
            <a:ext cx="1172146" cy="11912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976" y="1693009"/>
            <a:ext cx="1167767" cy="116776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913" y="5257003"/>
            <a:ext cx="2671303" cy="71095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96" y="1119763"/>
            <a:ext cx="2457946" cy="62907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44825" y="285112"/>
            <a:ext cx="5498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Сельское хозяйство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02" y="1842858"/>
            <a:ext cx="703970" cy="703970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1498520" y="1963792"/>
            <a:ext cx="71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265F9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24 </a:t>
            </a:r>
          </a:p>
        </p:txBody>
      </p:sp>
      <p:pic>
        <p:nvPicPr>
          <p:cNvPr id="78" name="Рисунок 77"/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53" y="2820362"/>
            <a:ext cx="2449953" cy="504138"/>
          </a:xfrm>
          <a:prstGeom prst="rect">
            <a:avLst/>
          </a:prstGeom>
        </p:spPr>
      </p:pic>
      <p:graphicFrame>
        <p:nvGraphicFramePr>
          <p:cNvPr id="79" name="Диаграмма 78"/>
          <p:cNvGraphicFramePr/>
          <p:nvPr/>
        </p:nvGraphicFramePr>
        <p:xfrm>
          <a:off x="-333632" y="3211299"/>
          <a:ext cx="3180462" cy="309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76853" y="2831394"/>
            <a:ext cx="2437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265F9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Структура сельского хозяйства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2936979" y="1037747"/>
            <a:ext cx="4595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265F9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Производство основных видов продукции во всех категориях хозяйств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8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889" y="5257003"/>
            <a:ext cx="3363853" cy="141840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704558" y="4855029"/>
            <a:ext cx="4540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Основные задачи на период до 2026 года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1" y="5380222"/>
            <a:ext cx="253843" cy="267857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133268" y="722187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7907" y="1130743"/>
            <a:ext cx="2071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Число предприятий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908" y="6027815"/>
            <a:ext cx="253843" cy="2678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57049" y="5337346"/>
            <a:ext cx="2904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Привлечение инвестиций в сельское хозяйство, поддержка малых форм предпринимательства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7996" y="1916965"/>
            <a:ext cx="109356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23,8</a:t>
            </a:r>
          </a:p>
          <a:p>
            <a:pPr algn="ctr"/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тыс. тонн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160327" y="5975451"/>
            <a:ext cx="2901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Вовлечение в оборот неиспользуемых земель сельскохозяйственного назначения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800608" y="2949097"/>
            <a:ext cx="14783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зерно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588143" y="1888390"/>
            <a:ext cx="111908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0,4</a:t>
            </a:r>
          </a:p>
          <a:p>
            <a:pPr algn="ctr"/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тыс. тонн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145682" y="1863995"/>
            <a:ext cx="111908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0,2</a:t>
            </a:r>
          </a:p>
          <a:p>
            <a:pPr algn="ctr"/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тыс. тонн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303779" y="2956571"/>
            <a:ext cx="16106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картофель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18962" y="2956571"/>
            <a:ext cx="16106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 овощи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721784" y="4401005"/>
            <a:ext cx="16106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молоко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390502" y="4397741"/>
            <a:ext cx="16106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мясо скота и птицы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962864" y="4396730"/>
            <a:ext cx="16106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яйцо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020838" y="3390159"/>
            <a:ext cx="10778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6,1</a:t>
            </a: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тыс.</a:t>
            </a:r>
          </a:p>
          <a:p>
            <a:pPr algn="ctr"/>
            <a:r>
              <a:rPr lang="ru-RU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тонн</a:t>
            </a:r>
            <a:endParaRPr lang="ru-RU" sz="7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780774" y="3382498"/>
            <a:ext cx="8301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0,3</a:t>
            </a:r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/>
            <a:r>
              <a:rPr lang="ru-RU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тыс. тонн</a:t>
            </a:r>
            <a:endParaRPr lang="ru-RU" sz="7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962864" y="3437727"/>
            <a:ext cx="15369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1,5</a:t>
            </a:r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млн. шт.</a:t>
            </a:r>
            <a:endParaRPr lang="ru-RU" sz="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43" name="Диаграмма 42"/>
          <p:cNvGraphicFramePr/>
          <p:nvPr>
            <p:extLst>
              <p:ext uri="{D42A27DB-BD31-4B8C-83A1-F6EECF244321}">
                <p14:modId xmlns:p14="http://schemas.microsoft.com/office/powerpoint/2010/main" val="2632259919"/>
              </p:ext>
            </p:extLst>
          </p:nvPr>
        </p:nvGraphicFramePr>
        <p:xfrm>
          <a:off x="-246404" y="3398306"/>
          <a:ext cx="3180462" cy="309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50" name="Рисунок 49" descr="rudnya_rayon_prcoa.gif"/>
          <p:cNvPicPr/>
          <p:nvPr/>
        </p:nvPicPr>
        <p:blipFill>
          <a:blip r:embed="rId22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DEDF26-99FD-F062-A11B-4B09A35F846A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3189844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356" y="5012662"/>
            <a:ext cx="1276961" cy="122074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855" y="2411621"/>
            <a:ext cx="2537288" cy="26934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AEFFDE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828" y="965158"/>
            <a:ext cx="2547847" cy="3767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DEE59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420" y="990741"/>
            <a:ext cx="2449174" cy="2359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61031" y="191913"/>
            <a:ext cx="5498644" cy="6540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06828" y="186057"/>
            <a:ext cx="6007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5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Государственная поддержка сельхозтоваропроизводителей (субсидии)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25935" y="719034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19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8" y="994433"/>
            <a:ext cx="2342295" cy="2529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989364"/>
            <a:ext cx="23746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Растениеводство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8236" y="965270"/>
            <a:ext cx="2430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Животноводство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56848" y="944009"/>
            <a:ext cx="2514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Возмещение процентных</a:t>
            </a:r>
          </a:p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ставок по кредитам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03727" y="2450630"/>
            <a:ext cx="25008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Развитие сельских территорий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" y="3853016"/>
            <a:ext cx="2350285" cy="50424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186" y="4263582"/>
            <a:ext cx="2499646" cy="25109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968373" y="4242453"/>
            <a:ext cx="25512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Развитие </a:t>
            </a:r>
            <a:r>
              <a:rPr lang="ru-RU" sz="1100" dirty="0" err="1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агротуризма</a:t>
            </a:r>
            <a:endParaRPr lang="ru-RU" sz="1100" dirty="0">
              <a:solidFill>
                <a:srgbClr val="007FAC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AEFFD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3" y="1388486"/>
            <a:ext cx="2329150" cy="166888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E5E5A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234" y="1272836"/>
            <a:ext cx="2358418" cy="69163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rgbClr val="B2EB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00" y="4608321"/>
            <a:ext cx="2490466" cy="645329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032" y="1470278"/>
            <a:ext cx="2530608" cy="81959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3" y="4470451"/>
            <a:ext cx="2337140" cy="1152583"/>
          </a:xfrm>
          <a:prstGeom prst="rect">
            <a:avLst/>
          </a:prstGeom>
        </p:spPr>
      </p:pic>
      <p:sp>
        <p:nvSpPr>
          <p:cNvPr id="30" name="Объект 31"/>
          <p:cNvSpPr txBox="1">
            <a:spLocks/>
          </p:cNvSpPr>
          <p:nvPr/>
        </p:nvSpPr>
        <p:spPr>
          <a:xfrm>
            <a:off x="2497590" y="4514673"/>
            <a:ext cx="2303910" cy="8201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800" spc="-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8600" indent="-2286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800" spc="-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rgbClr val="AEE69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668" y="2851724"/>
            <a:ext cx="2507120" cy="1031175"/>
          </a:xfrm>
          <a:prstGeom prst="rect">
            <a:avLst/>
          </a:prstGeom>
        </p:spPr>
      </p:pic>
      <p:sp>
        <p:nvSpPr>
          <p:cNvPr id="35" name="Объект 31"/>
          <p:cNvSpPr txBox="1">
            <a:spLocks/>
          </p:cNvSpPr>
          <p:nvPr/>
        </p:nvSpPr>
        <p:spPr>
          <a:xfrm>
            <a:off x="5010252" y="1451676"/>
            <a:ext cx="2493470" cy="23269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r>
              <a:rPr lang="ru-RU" sz="80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Субсидии на возмещение части затрат на уплату процентов по инвестиционным кредитам, полученным в российских кредитных организациях, и займам, полученным в сельскохозяйственных кредитных потребительских кооперативах. </a:t>
            </a:r>
          </a:p>
        </p:txBody>
      </p:sp>
      <p:sp>
        <p:nvSpPr>
          <p:cNvPr id="36" name="Объект 31"/>
          <p:cNvSpPr txBox="1">
            <a:spLocks/>
          </p:cNvSpPr>
          <p:nvPr/>
        </p:nvSpPr>
        <p:spPr>
          <a:xfrm>
            <a:off x="2476580" y="3868310"/>
            <a:ext cx="2467728" cy="659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endParaRPr lang="ru-RU" sz="800" spc="-45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Объект 31"/>
          <p:cNvSpPr>
            <a:spLocks noGrp="1"/>
          </p:cNvSpPr>
          <p:nvPr/>
        </p:nvSpPr>
        <p:spPr>
          <a:xfrm>
            <a:off x="64359" y="1468917"/>
            <a:ext cx="2336759" cy="1939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Субсидии на возмещение части затрат на производство льна-долгунца.</a:t>
            </a:r>
          </a:p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Субсидии на возмещение части затрат на проведение комплекса агротехнологических работ на посевных площадях, занятых льном-долгунцом и (или) технической коноплёй.</a:t>
            </a:r>
          </a:p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Субсидии на возмещение части затрат на проведение комплекса агротехнологических работ.</a:t>
            </a:r>
          </a:p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Субсидии по возмещению производителям зерновых культур части затрат на производство и реализацию зерновых культур.</a:t>
            </a:r>
          </a:p>
        </p:txBody>
      </p:sp>
      <p:sp>
        <p:nvSpPr>
          <p:cNvPr id="50" name="Объект 31"/>
          <p:cNvSpPr txBox="1">
            <a:spLocks/>
          </p:cNvSpPr>
          <p:nvPr/>
        </p:nvSpPr>
        <p:spPr>
          <a:xfrm>
            <a:off x="2518065" y="1353785"/>
            <a:ext cx="2323871" cy="2494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685783">
              <a:lnSpc>
                <a:spcPct val="96000"/>
              </a:lnSpc>
            </a:pP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Субсидия на повышение продуктивности в молочном скотоводстве.</a:t>
            </a:r>
          </a:p>
          <a:p>
            <a:pPr algn="just" defTabSz="685783">
              <a:lnSpc>
                <a:spcPct val="96000"/>
              </a:lnSpc>
            </a:pP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Субсидии на производство и реализацию молока.</a:t>
            </a:r>
          </a:p>
          <a:p>
            <a:pPr algn="just" defTabSz="685783">
              <a:lnSpc>
                <a:spcPct val="96000"/>
              </a:lnSpc>
            </a:pPr>
            <a:endParaRPr lang="ru-RU" sz="750" spc="-45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978164" y="2877053"/>
            <a:ext cx="244803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83">
              <a:lnSpc>
                <a:spcPct val="96000"/>
              </a:lnSpc>
            </a:pP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Социальные выплаты на строительство (приобретение) жилья в сельской местности гражданам РФ.</a:t>
            </a:r>
          </a:p>
          <a:p>
            <a:pPr algn="just" defTabSz="685783">
              <a:lnSpc>
                <a:spcPct val="96000"/>
              </a:lnSpc>
            </a:pP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Субсидия на реализацию мероприятий по благоустройству сельских территорий.</a:t>
            </a:r>
          </a:p>
          <a:p>
            <a:pPr algn="just" defTabSz="685783">
              <a:lnSpc>
                <a:spcPct val="96000"/>
              </a:lnSpc>
            </a:pP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Субсидии на возмещение части затрат, связанных с обеспечением квалифицированными специалистами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rgbClr val="CCE395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515" y="2438853"/>
            <a:ext cx="2337948" cy="363311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393509" y="2399714"/>
            <a:ext cx="24978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Развитие малых форм хозяйствования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rgbClr val="DEE59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393" y="3079011"/>
            <a:ext cx="2358418" cy="1031175"/>
          </a:xfrm>
          <a:prstGeom prst="rect">
            <a:avLst/>
          </a:prstGeom>
        </p:spPr>
      </p:pic>
      <p:sp>
        <p:nvSpPr>
          <p:cNvPr id="52" name="Объект 31"/>
          <p:cNvSpPr txBox="1">
            <a:spLocks/>
          </p:cNvSpPr>
          <p:nvPr/>
        </p:nvSpPr>
        <p:spPr>
          <a:xfrm>
            <a:off x="2522268" y="3121918"/>
            <a:ext cx="2265528" cy="3820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Субсидии на развитие семейных ферм на базе крестьянских (фермерских) хозяйств, включая индивидуальных предпринимателей.</a:t>
            </a:r>
          </a:p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Гранты «</a:t>
            </a:r>
            <a:r>
              <a:rPr lang="ru-RU" sz="750" spc="-45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Агростартап</a:t>
            </a:r>
            <a:r>
              <a:rPr lang="ru-RU" sz="75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 крестьянским (фермерским) хозяйствам или индивидуальным предпринимателям на их создание и (или) развитие.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7543" y="3810178"/>
            <a:ext cx="23367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Модернизация объектов</a:t>
            </a:r>
          </a:p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АПК и приобретение с/х техники</a:t>
            </a:r>
          </a:p>
        </p:txBody>
      </p:sp>
      <p:sp>
        <p:nvSpPr>
          <p:cNvPr id="53" name="Объект 31"/>
          <p:cNvSpPr txBox="1">
            <a:spLocks/>
          </p:cNvSpPr>
          <p:nvPr/>
        </p:nvSpPr>
        <p:spPr>
          <a:xfrm>
            <a:off x="36608" y="4522233"/>
            <a:ext cx="2364510" cy="1853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r>
              <a:rPr lang="ru-RU" sz="78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Субсидии на возмещение части затрат на приобретение сельскохозяйственной, промышленной техники для производства сельскохозяйственной продукции.</a:t>
            </a:r>
          </a:p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r>
              <a:rPr lang="ru-RU" sz="78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Субсидии на возмещение части затрат на уплату лизинговых платежей.</a:t>
            </a:r>
          </a:p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r>
              <a:rPr lang="ru-RU" sz="78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Субсидии на возмещение части затрат на подготовку проектов межевания.</a:t>
            </a:r>
          </a:p>
        </p:txBody>
      </p:sp>
      <p:sp>
        <p:nvSpPr>
          <p:cNvPr id="55" name="Объект 31"/>
          <p:cNvSpPr txBox="1">
            <a:spLocks/>
          </p:cNvSpPr>
          <p:nvPr/>
        </p:nvSpPr>
        <p:spPr>
          <a:xfrm>
            <a:off x="4994186" y="4576239"/>
            <a:ext cx="2467728" cy="6873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96000"/>
              </a:lnSpc>
              <a:spcBef>
                <a:spcPts val="0"/>
              </a:spcBef>
              <a:buNone/>
            </a:pPr>
            <a:r>
              <a:rPr lang="ru-RU" sz="800" spc="-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Грант «Агротуризм» сельскохозяйственным товаропроизводителям (кроме ЛПХ) на финансовое обеспечение затрат, связанных с реализацией проектов развития сельского туризма.</a:t>
            </a:r>
          </a:p>
        </p:txBody>
      </p:sp>
      <p:pic>
        <p:nvPicPr>
          <p:cNvPr id="2" name="Рисунок 1" descr="rudnya_rayon_prcoa.gif">
            <a:extLst>
              <a:ext uri="{FF2B5EF4-FFF2-40B4-BE49-F238E27FC236}">
                <a16:creationId xmlns:a16="http://schemas.microsoft.com/office/drawing/2014/main" id="{64DA3FE1-6D6B-F68B-D90D-7834AAF32804}"/>
              </a:ext>
            </a:extLst>
          </p:cNvPr>
          <p:cNvPicPr/>
          <p:nvPr/>
        </p:nvPicPr>
        <p:blipFill>
          <a:blip r:embed="rId20"/>
          <a:stretch>
            <a:fillRect/>
          </a:stretch>
        </p:blipFill>
        <p:spPr>
          <a:xfrm>
            <a:off x="200180" y="96823"/>
            <a:ext cx="793256" cy="7704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6A1388-85DC-C273-D075-0737BDCA35DD}"/>
              </a:ext>
            </a:extLst>
          </p:cNvPr>
          <p:cNvSpPr txBox="1"/>
          <p:nvPr/>
        </p:nvSpPr>
        <p:spPr>
          <a:xfrm>
            <a:off x="985525" y="1167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CEE4A13-3947-A1ED-2CA8-F580AA9BE28C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1274546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21" y="1466918"/>
            <a:ext cx="2350636" cy="23506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22" y="1466918"/>
            <a:ext cx="2350636" cy="235063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61031" y="156237"/>
            <a:ext cx="5498644" cy="92528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751897" y="190465"/>
            <a:ext cx="6116912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5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Обращение Главы муниципального образования</a:t>
            </a:r>
          </a:p>
          <a:p>
            <a:pPr algn="ctr"/>
            <a:r>
              <a:rPr lang="ru-RU" sz="165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«Руднянский муниципальный округ»                          Смоленской области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57989" y="719034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54777" y="1460596"/>
            <a:ext cx="440321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000"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Рад приветствовать вас от имени жителей                           Руднянского муниципального округа, история которого своими корнями уходит далеко вглубь веков.</a:t>
            </a:r>
          </a:p>
          <a:p>
            <a:pPr indent="180000" algn="just"/>
            <a:endParaRPr lang="ru-RU" sz="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180000"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 отличается выгодным географическим положением, расположен на западе Смоленской                   области и граничит с Республикой Беларусь, что           позволяет продуктивно сотрудничать во всех               сферах жизнедеятельности с соседними районами Витебской области.</a:t>
            </a:r>
          </a:p>
          <a:p>
            <a:pPr indent="180000" algn="just"/>
            <a:endParaRPr lang="ru-RU" sz="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180000"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Сегодняшний экономический потенциал                                       Руднянского муниципального округа имеет довольно высокий уровень. Промышленность является ведущей отраслью экономики, структура которой характеризуется наличием таких отраслей, как пищевая и легкая промышленность, приборостроение, производство обуви и строительных материалов.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2182" y="3941340"/>
            <a:ext cx="2422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Ивашкин</a:t>
            </a:r>
          </a:p>
          <a:p>
            <a:pPr algn="ctr"/>
            <a:r>
              <a:rPr lang="ru-RU" sz="1400" b="1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Юрий Иванович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031576" y="1081523"/>
            <a:ext cx="20496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Дорогие друзья!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30204" y="6371555"/>
            <a:ext cx="4377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Добро пожаловать в Руднянский муниципальный округ!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9977" y="154887"/>
            <a:ext cx="10358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 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28" name="Рисунок 27" descr="rudnya_rayon_prcoa.gif"/>
          <p:cNvPicPr/>
          <p:nvPr/>
        </p:nvPicPr>
        <p:blipFill>
          <a:blip r:embed="rId5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16021" y="4540953"/>
            <a:ext cx="6941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000"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Развитая транспортная система, включающая в себя сеть шоссейных дорог и железнодорожных коммуникаций, позволяет обеспечивать своевременную доставку                                                                                                                                                                            любых грузов в различных направлениях и является одним из положительных факторов развития муниципального образования.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2182" y="5313356"/>
            <a:ext cx="64951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Администрация муниципального образования «Руднянский муниципальный округ» готова рассмотреть любые предложения по вложению инвестиций в экономику округа, в его социальную сферу, способствующие укреплению экономического потенциала, развитию инфраструктуры, повышению уровня жизни населения Руднянского округа.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E0B274A-EE79-D648-8C2E-E2C9E82F4D7C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1820890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308774"/>
            <a:ext cx="5467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Транспорт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18529" y="721136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20</a:t>
            </a:r>
          </a:p>
        </p:txBody>
      </p:sp>
      <p:pic>
        <p:nvPicPr>
          <p:cNvPr id="33" name="Picture 6" descr="http://tomnosti.info/dorogi-kak-i-pochemu-4/foto/17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724165" y="1195242"/>
            <a:ext cx="1138970" cy="108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28" y="1176169"/>
            <a:ext cx="1152000" cy="1121435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37" y="5153891"/>
            <a:ext cx="3065650" cy="1418477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81888" y="2358733"/>
            <a:ext cx="4082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ru-RU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5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автодорога федерального значения: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47614" y="4550220"/>
            <a:ext cx="3115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Автодороги в муниципальной собственности: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36" y="2833142"/>
            <a:ext cx="424798" cy="468176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807523" y="2789194"/>
            <a:ext cx="31944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Р-120  Орёл-Брянск-Смоленск- граница с Республикой Белоруссия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95" y="3887514"/>
            <a:ext cx="469038" cy="536734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913617" y="3954827"/>
            <a:ext cx="28544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Московская железная дорога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709151" y="1279348"/>
            <a:ext cx="2083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Общая протяженность дорог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90676" y="5642381"/>
            <a:ext cx="2949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236A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108,95 км </a:t>
            </a:r>
            <a:r>
              <a:rPr lang="ru-RU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асфальтобетонные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5409" y="6055667"/>
            <a:ext cx="2621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236A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18,0 км </a:t>
            </a:r>
            <a:r>
              <a:rPr lang="ru-RU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прочие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45409" y="5262865"/>
            <a:ext cx="2621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236A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367,55 км  </a:t>
            </a:r>
            <a:r>
              <a:rPr lang="ru-RU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грунтовые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0288" y="3458703"/>
            <a:ext cx="3581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ru-RU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5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железнодорожная магистраль: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821701" y="1378622"/>
            <a:ext cx="936000" cy="82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848 </a:t>
            </a:r>
            <a:r>
              <a:rPr lang="ru-RU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км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25" name="Рисунок 24" descr="rudnya_rayon_prcoa.gif"/>
          <p:cNvPicPr/>
          <p:nvPr/>
        </p:nvPicPr>
        <p:blipFill>
          <a:blip r:embed="rId10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645768" y="1116295"/>
            <a:ext cx="3362967" cy="52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3344CB-CEF6-5A6A-D970-60BDEC8AB320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3309006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01991" y="320065"/>
            <a:ext cx="5416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Связь</a:t>
            </a:r>
            <a:endParaRPr lang="ru-RU" sz="22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9549" y="720085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28326" y="1630351"/>
            <a:ext cx="1917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организация, </a:t>
            </a:r>
          </a:p>
          <a:p>
            <a:pPr algn="ctr"/>
            <a:r>
              <a:rPr lang="ru-RU" sz="16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оказывающая услуги связи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1300" y="119892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497C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 flipH="1">
            <a:off x="6456563" y="2964131"/>
            <a:ext cx="806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97C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078903" y="3424730"/>
            <a:ext cx="1398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почтовых отделения связи</a:t>
            </a:r>
            <a:endParaRPr lang="ru-RU" sz="1400" b="1" dirty="0">
              <a:solidFill>
                <a:srgbClr val="007FA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flipH="1">
            <a:off x="727536" y="3123912"/>
            <a:ext cx="495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97C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68296" y="3543470"/>
            <a:ext cx="1529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оператора сотой связи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463750" y="5152949"/>
            <a:ext cx="24383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Активно работает сеть Интернет, </a:t>
            </a:r>
          </a:p>
          <a:p>
            <a:pPr algn="ctr"/>
            <a:r>
              <a:rPr lang="ru-RU" sz="14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спутниковое и кабельное телерадиовещание</a:t>
            </a:r>
            <a:endParaRPr lang="ru-RU" sz="1200" dirty="0">
              <a:solidFill>
                <a:srgbClr val="007FA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341" y="1286280"/>
            <a:ext cx="1237827" cy="1237827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54" y="1452358"/>
            <a:ext cx="959403" cy="959403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341" y="5181516"/>
            <a:ext cx="1251611" cy="125161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524" y="3141641"/>
            <a:ext cx="1186215" cy="1186215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91" y="3105126"/>
            <a:ext cx="1223035" cy="1223035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416" y="3105126"/>
            <a:ext cx="1237827" cy="1237827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717" y="3105126"/>
            <a:ext cx="1237827" cy="1237827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219" y="5191829"/>
            <a:ext cx="1237827" cy="1237827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4527952" y="1491315"/>
            <a:ext cx="2962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6213" algn="l"/>
              </a:tabLst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Смоленский филиал ОАО  «Ростелеком» – межрайонный центр технической эксплуатации телекоммуникаций г. Рудня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36432" y="4364371"/>
            <a:ext cx="18417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«МТС»</a:t>
            </a:r>
          </a:p>
          <a:p>
            <a:endParaRPr lang="ru-R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«Билайн»</a:t>
            </a:r>
          </a:p>
          <a:p>
            <a:endParaRPr lang="ru-R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«Теле-2»</a:t>
            </a:r>
          </a:p>
          <a:p>
            <a:endParaRPr lang="ru-R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«Мегафон»</a:t>
            </a: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07" y="4711382"/>
            <a:ext cx="454160" cy="45320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81" y="4297188"/>
            <a:ext cx="427934" cy="440771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91" y="5577999"/>
            <a:ext cx="452779" cy="453993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66" y="5202502"/>
            <a:ext cx="481090" cy="352158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249" y="3642039"/>
            <a:ext cx="1720322" cy="124033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5319">
            <a:off x="2539557" y="4741204"/>
            <a:ext cx="969094" cy="124033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5319">
            <a:off x="4325805" y="2716097"/>
            <a:ext cx="969094" cy="12403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33" name="Рисунок 32" descr="rudnya_rayon_prcoa.gif"/>
          <p:cNvPicPr/>
          <p:nvPr/>
        </p:nvPicPr>
        <p:blipFill>
          <a:blip r:embed="rId14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6B04C2-AA2D-4A36-A84D-4823C0AEACF5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2578995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1031" y="156238"/>
            <a:ext cx="5498644" cy="5152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49665" y="151372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Строительство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60237" y="720085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22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96" y="1126792"/>
            <a:ext cx="2795137" cy="93696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15" y="3119981"/>
            <a:ext cx="2795137" cy="93696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24655" y="4215611"/>
            <a:ext cx="2045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3,3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тыс. кв. м</a:t>
            </a:r>
            <a:endParaRPr lang="ru-RU" sz="1600" dirty="0">
              <a:solidFill>
                <a:srgbClr val="418FC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8294" y="2239569"/>
            <a:ext cx="2795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782,3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тыс. кв. м</a:t>
            </a:r>
            <a:endParaRPr lang="ru-RU" sz="1600" dirty="0">
              <a:solidFill>
                <a:srgbClr val="418FC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78199" y="1272109"/>
            <a:ext cx="2375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Общая площадь </a:t>
            </a:r>
          </a:p>
          <a:p>
            <a:pPr algn="ctr"/>
            <a:r>
              <a:rPr lang="ru-RU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жилищного фонда</a:t>
            </a:r>
            <a:endParaRPr lang="ru-RU" sz="1600" b="1" dirty="0">
              <a:solidFill>
                <a:srgbClr val="007FAC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3729" y="3301949"/>
            <a:ext cx="26785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Количество введенного</a:t>
            </a:r>
          </a:p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в эксплуатацию жилья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95" y="5007522"/>
            <a:ext cx="2683082" cy="161389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EEEEAE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035" y="1333974"/>
            <a:ext cx="4101201" cy="4152426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E8E8A8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753" y="5868412"/>
            <a:ext cx="4811626" cy="1128942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</p:pic>
      <p:sp>
        <p:nvSpPr>
          <p:cNvPr id="49" name="TextBox 48"/>
          <p:cNvSpPr txBox="1"/>
          <p:nvPr/>
        </p:nvSpPr>
        <p:spPr>
          <a:xfrm>
            <a:off x="2928125" y="5217825"/>
            <a:ext cx="2795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245776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r>
              <a:rPr lang="ru-RU" b="1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Сфера образования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990065" y="931499"/>
            <a:ext cx="237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Социальная сфера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570408" y="5972731"/>
            <a:ext cx="482097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000" algn="just"/>
            <a:r>
              <a:rPr lang="ru-RU" sz="1050" dirty="0"/>
              <a:t> </a:t>
            </a: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рамках регионального национального проекта «Все лучшее – детям» проведен капитальный ремонт  Муниципального бюджетного общеобразовательного учреждения «</a:t>
            </a:r>
            <a:r>
              <a:rPr lang="ru-RU" sz="10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Понизовская</a:t>
            </a: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школа».</a:t>
            </a:r>
          </a:p>
          <a:p>
            <a:pPr indent="180000" algn="just"/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Оснащение предметных кабинетов  общеобразовательных организаций оборудованием, средствами обучения и воспитания по предметам ОБЗР и Труд 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059036" y="1333973"/>
            <a:ext cx="4101201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79388" algn="just"/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рамках ОГП «Формирование комфортной городской среды» выполнено благоустройство набережной реки Малая Березина. Обустроена детская площадка в  с. Понизовье.</a:t>
            </a:r>
          </a:p>
          <a:p>
            <a:pPr lvl="0" indent="179388" algn="just"/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Ремонт и благоустройство братской могилы где установлен памятник «Скорбящая мать» произведен в рамках ОГП "Молодежная политика и гражданско-патриотическое воспитание граждан в Смоленской области». Выполнен ремонт трех воинских захоронений.</a:t>
            </a:r>
          </a:p>
          <a:p>
            <a:pPr lvl="0" indent="179388" algn="just"/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 рамках реализации государственной программы «Комплексное развитие сельских территорий» в г. Рудне по ул. </a:t>
            </a:r>
            <a:r>
              <a:rPr lang="ru-RU" sz="105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Льнозаводская</a:t>
            </a:r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построен 29-квартирный трехэтажный дом</a:t>
            </a:r>
          </a:p>
          <a:p>
            <a:pPr lvl="0" indent="179388" algn="just"/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Произведена модернизация сетей теплоснабжения в д. </a:t>
            </a:r>
            <a:r>
              <a:rPr lang="ru-RU" sz="105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Смолиговка</a:t>
            </a:r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Приступили к капитальному ремонту сетей водоснабжения в г. Рудня, который запланирован на 2025-2026гг.</a:t>
            </a:r>
          </a:p>
          <a:p>
            <a:pPr lvl="0" indent="179388" algn="just"/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 муниципальной программе «Качественные услуги ЖКХ» в г. Рудне осуществлено устройство  6 контейнерных площадок и проведен ремонт 5 шахтных колодцев в д. </a:t>
            </a:r>
            <a:r>
              <a:rPr lang="ru-RU" sz="105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Переволочье</a:t>
            </a:r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</a:t>
            </a:r>
            <a:r>
              <a:rPr lang="ru-RU" sz="105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Самсонцы</a:t>
            </a:r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5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Смолиговка</a:t>
            </a:r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5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Казимирово</a:t>
            </a:r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Шилово.</a:t>
            </a:r>
          </a:p>
          <a:p>
            <a:pPr lvl="0" indent="179388" algn="just"/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рамках комплексного развития транспортной инфраструктуры отремонтированы автомобильные дороги в г. Рудня, д. Заозерье и д. </a:t>
            </a:r>
            <a:r>
              <a:rPr lang="ru-RU" sz="105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Шеровичи</a:t>
            </a:r>
            <a:r>
              <a:rPr lang="ru-RU" sz="105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lvl="0" indent="179388" algn="just"/>
            <a:endParaRPr lang="en-US" sz="105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40" name="Рисунок 39" descr="rudnya_rayon_prcoa.gif"/>
          <p:cNvPicPr/>
          <p:nvPr/>
        </p:nvPicPr>
        <p:blipFill>
          <a:blip r:embed="rId8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ABD5285-DCE8-699F-B68B-D1B0073AF887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3922255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39217" y="722187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23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87" y="1177153"/>
            <a:ext cx="2422382" cy="84835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42759" y="1177451"/>
            <a:ext cx="2452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Количество предприятий </a:t>
            </a:r>
          </a:p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розничной торговли</a:t>
            </a:r>
            <a:endParaRPr lang="ru-RU" sz="1400" b="1" dirty="0">
              <a:solidFill>
                <a:srgbClr val="007FAC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72389" y="2081424"/>
            <a:ext cx="886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418FC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192</a:t>
            </a:r>
            <a:endParaRPr lang="ru-RU" sz="2800" dirty="0">
              <a:solidFill>
                <a:srgbClr val="418FCA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489133" y="1418950"/>
            <a:ext cx="2130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Общественное питание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251454" y="4797491"/>
            <a:ext cx="21773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Обеспеченность населения торговыми площадями</a:t>
            </a:r>
          </a:p>
          <a:p>
            <a:pPr algn="ctr"/>
            <a:r>
              <a:rPr lang="ru-RU" sz="16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на 1 тыс. чел.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226" y="4307331"/>
            <a:ext cx="1452636" cy="1452636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683259" y="4514371"/>
            <a:ext cx="12378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666</a:t>
            </a:r>
          </a:p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кв.м.</a:t>
            </a: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79" y="2765472"/>
            <a:ext cx="2422382" cy="689006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417179" y="2810013"/>
            <a:ext cx="242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Оборот розничной торговли</a:t>
            </a:r>
            <a:endParaRPr lang="ru-RU" sz="1400" b="1" dirty="0">
              <a:solidFill>
                <a:srgbClr val="007FAC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08584" y="3624491"/>
            <a:ext cx="14927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2201,6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algn="ctr"/>
            <a:r>
              <a:rPr lang="ru-RU" sz="16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млн</a:t>
            </a:r>
            <a:r>
              <a:rPr lang="ru-RU" sz="14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. руб.</a:t>
            </a:r>
            <a:endParaRPr lang="ru-RU" sz="1400" dirty="0">
              <a:solidFill>
                <a:srgbClr val="007FA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6" name="Picture 2" descr="http://www.dekor3d.ru/upload/iblock/378/378124e25a3161f32210a5ae5fe9182d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0867" y="3672108"/>
            <a:ext cx="612512" cy="6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5143404" y="3162497"/>
            <a:ext cx="2130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Бытовое обслуживание</a:t>
            </a:r>
          </a:p>
        </p:txBody>
      </p:sp>
      <p:pic>
        <p:nvPicPr>
          <p:cNvPr id="58" name="Picture 2" descr="http://fbm.ru/wp-content/uploads/2015/10/52321671830b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0" r="5916"/>
          <a:stretch/>
        </p:blipFill>
        <p:spPr bwMode="auto">
          <a:xfrm>
            <a:off x="3725676" y="2758965"/>
            <a:ext cx="1393521" cy="139352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944" y="2718706"/>
            <a:ext cx="1470345" cy="1470345"/>
          </a:xfrm>
          <a:prstGeom prst="rect">
            <a:avLst/>
          </a:prstGeom>
        </p:spPr>
      </p:pic>
      <p:pic>
        <p:nvPicPr>
          <p:cNvPr id="60" name="Picture 4" descr="http://images.aif.ru/008/168/416a502890c5bbef90211e8644c3977d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0" t="288" r="18606" b="-288"/>
          <a:stretch/>
        </p:blipFill>
        <p:spPr bwMode="auto">
          <a:xfrm>
            <a:off x="5703072" y="1160968"/>
            <a:ext cx="1393521" cy="139352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181" y="1122555"/>
            <a:ext cx="1470345" cy="1470345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6013320" y="1464063"/>
            <a:ext cx="8290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23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918270" y="3004570"/>
            <a:ext cx="9765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42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4" name="Picture 8" descr="http://www.infovoronezh.ru/images/News/604755735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98" y="4778069"/>
            <a:ext cx="2524159" cy="165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81" y="2081424"/>
            <a:ext cx="651064" cy="622400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2044339" y="347908"/>
            <a:ext cx="5532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Потребительский рынок товаров и услуг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33" name="Рисунок 32" descr="rudnya_rayon_prcoa.gif"/>
          <p:cNvPicPr/>
          <p:nvPr/>
        </p:nvPicPr>
        <p:blipFill>
          <a:blip r:embed="rId13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55D82B2-FB6E-4AA3-878D-8A7DFC6D7C6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96483" y="3912132"/>
            <a:ext cx="393612" cy="19126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2D1DF84-F01F-4D01-B97B-5A80CE574CB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244" y="3556490"/>
            <a:ext cx="1008046" cy="102267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ED6CD81-8071-44DF-B9BA-44A9DE1F3218}"/>
              </a:ext>
            </a:extLst>
          </p:cNvPr>
          <p:cNvSpPr txBox="1"/>
          <p:nvPr/>
        </p:nvSpPr>
        <p:spPr>
          <a:xfrm>
            <a:off x="2459180" y="3735967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110,4%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D89DF5C-0E8B-47DB-B81B-7440662DB8A4}"/>
              </a:ext>
            </a:extLst>
          </p:cNvPr>
          <p:cNvSpPr txBox="1"/>
          <p:nvPr/>
        </p:nvSpPr>
        <p:spPr>
          <a:xfrm>
            <a:off x="2327982" y="3994232"/>
            <a:ext cx="102979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  уровню 2024</a:t>
            </a:r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года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24C3E4-706B-1AC3-6C5D-72AD3F8BB4D6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3720391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Диаграмма 21"/>
          <p:cNvGraphicFramePr/>
          <p:nvPr/>
        </p:nvGraphicFramePr>
        <p:xfrm>
          <a:off x="3671352" y="1084520"/>
          <a:ext cx="4414345" cy="3735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Диаграмма 17"/>
          <p:cNvGraphicFramePr/>
          <p:nvPr/>
        </p:nvGraphicFramePr>
        <p:xfrm>
          <a:off x="201469" y="2106204"/>
          <a:ext cx="7044570" cy="4740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317130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Финансовая деятельность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1776" y="722187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1006898"/>
            <a:ext cx="3756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Финансовые организации, осуществляющие деятельность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365291"/>
              </p:ext>
            </p:extLst>
          </p:nvPr>
        </p:nvGraphicFramePr>
        <p:xfrm>
          <a:off x="171605" y="1708224"/>
          <a:ext cx="3342826" cy="2810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254">
                  <a:extLst>
                    <a:ext uri="{9D8B030D-6E8A-4147-A177-3AD203B41FA5}">
                      <a16:colId xmlns:a16="http://schemas.microsoft.com/office/drawing/2014/main" val="271249730"/>
                    </a:ext>
                  </a:extLst>
                </a:gridCol>
                <a:gridCol w="1678572">
                  <a:extLst>
                    <a:ext uri="{9D8B030D-6E8A-4147-A177-3AD203B41FA5}">
                      <a16:colId xmlns:a16="http://schemas.microsoft.com/office/drawing/2014/main" val="3658549356"/>
                    </a:ext>
                  </a:extLst>
                </a:gridCol>
              </a:tblGrid>
              <a:tr h="394594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245776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Банки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245776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Страховые компании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570374"/>
                  </a:ext>
                </a:extLst>
              </a:tr>
              <a:tr h="239928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Дополнительный</a:t>
                      </a:r>
                      <a:r>
                        <a:rPr lang="ru-RU" sz="1000" baseline="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офис № 8609/045 </a:t>
                      </a:r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ПАО Сбербанка</a:t>
                      </a:r>
                      <a:r>
                        <a:rPr lang="ru-RU" sz="1000" baseline="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России</a:t>
                      </a:r>
                      <a:endParaRPr lang="ru-RU" sz="1000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/>
                      <a:endParaRPr lang="ru-RU" sz="1000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/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Дополнительный</a:t>
                      </a:r>
                      <a:r>
                        <a:rPr lang="ru-RU" sz="1000" baseline="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офис Смоленский РФ </a:t>
                      </a:r>
                      <a:b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</a:br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АО «Россельхозбанк» 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№ 3349/16</a:t>
                      </a:r>
                    </a:p>
                    <a:p>
                      <a:pPr algn="ctr"/>
                      <a:endParaRPr lang="ru-RU" sz="1000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/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Клиентский центр 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«Почта Банка»</a:t>
                      </a:r>
                    </a:p>
                    <a:p>
                      <a:pPr algn="ctr"/>
                      <a:endParaRPr lang="ru-RU" sz="1000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/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«Банк ВТБ (ПАО)»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ПАО</a:t>
                      </a:r>
                      <a:r>
                        <a:rPr lang="ru-RU" sz="1000" baseline="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страховая компания «Росгосстрах»</a:t>
                      </a:r>
                      <a:endParaRPr lang="ru-RU" sz="1000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/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Филиал САО «ЭРГО» 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 г. Рудня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/>
                      <a:r>
                        <a:rPr lang="ru-RU" sz="1000" dirty="0">
                          <a:solidFill>
                            <a:srgbClr val="0020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ПАО «РЕСО-Гарантия»</a:t>
                      </a:r>
                    </a:p>
                    <a:p>
                      <a:pPr algn="ctr"/>
                      <a:endParaRPr lang="ru-RU" sz="1000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/>
                      <a:endParaRPr lang="ru-RU" sz="1000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/>
                      <a:endParaRPr lang="ru-RU" sz="1000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350664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3462029" y="1052604"/>
            <a:ext cx="37793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 доходов, млн. руб.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74" y="4600007"/>
            <a:ext cx="38025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 расходов, млн. руб.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17" name="Рисунок 16" descr="rudnya_rayon_prcoa.gif"/>
          <p:cNvPicPr/>
          <p:nvPr/>
        </p:nvPicPr>
        <p:blipFill>
          <a:blip r:embed="rId6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79764AC-A743-A964-0FD1-572D1D264BE8}"/>
              </a:ext>
            </a:extLst>
          </p:cNvPr>
          <p:cNvSpPr/>
          <p:nvPr/>
        </p:nvSpPr>
        <p:spPr>
          <a:xfrm>
            <a:off x="764874" y="6965488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3006686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FFB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5625"/>
            <a:ext cx="6223379" cy="672538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outerShdw blurRad="50800" dist="50800" dir="5400000" sx="99000" sy="99000" algn="ctr" rotWithShape="0">
              <a:srgbClr val="000000">
                <a:alpha val="0"/>
              </a:srgbClr>
            </a:outerShdw>
            <a:reflection stA="97000" endPos="0" dist="50800" dir="5400000" sy="-100000" algn="bl" rotWithShape="0"/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0963"/>
            <a:ext cx="6250675" cy="1142382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outerShdw blurRad="50800" dist="50800" dir="5400000" sx="99000" sy="99000" algn="ctr" rotWithShape="0">
              <a:srgbClr val="000000">
                <a:alpha val="0"/>
              </a:srgbClr>
            </a:outerShdw>
            <a:reflection stA="97000" endPos="0" dist="508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7043"/>
            <a:ext cx="7559675" cy="1069785"/>
          </a:xfrm>
          <a:prstGeom prst="rect">
            <a:avLst/>
          </a:prstGeom>
          <a:ln>
            <a:noFill/>
            <a:prstDash val="lgDash"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311192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Образование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55119" y="722187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1211" y="154887"/>
            <a:ext cx="10310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 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4031" y="2564427"/>
            <a:ext cx="14709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Муниципальные </a:t>
            </a:r>
          </a:p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образовательные </a:t>
            </a:r>
          </a:p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учреждения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29846" y="2606489"/>
            <a:ext cx="14582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Учреждения дошкольного образования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59068" y="2586791"/>
            <a:ext cx="12107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Учреждения общего образования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38829" y="2605096"/>
            <a:ext cx="20535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Учреждения дополнительного образования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7196" y="3228999"/>
            <a:ext cx="1718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Общее </a:t>
            </a:r>
          </a:p>
          <a:p>
            <a:pPr algn="ctr"/>
            <a:r>
              <a:rPr lang="ru-RU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образование</a:t>
            </a:r>
            <a:endParaRPr lang="ru-RU" sz="1100" dirty="0">
              <a:solidFill>
                <a:srgbClr val="007FAC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D1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608"/>
            <a:ext cx="7369791" cy="999547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68296" y="4328568"/>
            <a:ext cx="2039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Дополнительное </a:t>
            </a:r>
          </a:p>
          <a:p>
            <a:pPr algn="ctr"/>
            <a:r>
              <a:rPr lang="ru-RU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образование</a:t>
            </a:r>
            <a:endParaRPr lang="ru-RU" sz="1100" dirty="0">
              <a:solidFill>
                <a:srgbClr val="007FAC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8996" y="5430516"/>
            <a:ext cx="1738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Дошкольное</a:t>
            </a:r>
          </a:p>
          <a:p>
            <a:pPr algn="ctr"/>
            <a:r>
              <a:rPr lang="ru-RU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образование</a:t>
            </a:r>
            <a:endParaRPr lang="ru-RU" sz="1100" dirty="0">
              <a:solidFill>
                <a:srgbClr val="007FAC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79" y="1072119"/>
            <a:ext cx="1503758" cy="1501632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263" y="1070330"/>
            <a:ext cx="1518609" cy="1516461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798" y="1088035"/>
            <a:ext cx="1503758" cy="1501632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074" y="1056007"/>
            <a:ext cx="1518609" cy="1516461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231201" y="3764621"/>
            <a:ext cx="1930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Численность учащихся</a:t>
            </a:r>
          </a:p>
          <a:p>
            <a:pPr algn="ctr"/>
            <a:r>
              <a:rPr lang="ru-RU" sz="16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1 403</a:t>
            </a: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чел.</a:t>
            </a:r>
            <a:endParaRPr lang="ru-RU" sz="10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92943" y="1449076"/>
            <a:ext cx="6527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9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297260" y="1448798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59C0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012182" y="1467359"/>
            <a:ext cx="5068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24562" y="1445377"/>
            <a:ext cx="8290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43E3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16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8433" y="4860371"/>
            <a:ext cx="2211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Численность учащихся</a:t>
            </a:r>
          </a:p>
          <a:p>
            <a:pPr algn="ctr"/>
            <a:r>
              <a:rPr lang="en-US" sz="16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  <a:r>
              <a:rPr lang="ru-RU" sz="16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681</a:t>
            </a: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чел.</a:t>
            </a:r>
            <a:endParaRPr lang="ru-RU" sz="10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9" name="Рисунок 48" descr="rudnya_rayon_prcoa.gif"/>
          <p:cNvPicPr/>
          <p:nvPr/>
        </p:nvPicPr>
        <p:blipFill>
          <a:blip r:embed="rId10"/>
          <a:stretch>
            <a:fillRect/>
          </a:stretch>
        </p:blipFill>
        <p:spPr>
          <a:xfrm>
            <a:off x="103365" y="125398"/>
            <a:ext cx="793256" cy="770418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2253359" y="3378441"/>
            <a:ext cx="3439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5</a:t>
            </a:r>
            <a:r>
              <a:rPr lang="ru-RU" sz="1600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ru-RU" sz="12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средних общеобразовательных школ</a:t>
            </a:r>
          </a:p>
          <a:p>
            <a:r>
              <a:rPr lang="ru-RU" sz="1600" b="1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</a:t>
            </a:r>
            <a:r>
              <a:rPr lang="ru-RU" sz="16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основных общеобразовательных школы</a:t>
            </a:r>
          </a:p>
          <a:p>
            <a:r>
              <a:rPr lang="ru-RU" sz="16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ru-RU" sz="16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начальная общеобразовательная школа</a:t>
            </a:r>
            <a:endParaRPr lang="ru-RU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289799" y="4455413"/>
            <a:ext cx="5187776" cy="792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Дом творчества</a:t>
            </a:r>
          </a:p>
          <a:p>
            <a:pPr>
              <a:lnSpc>
                <a:spcPct val="130000"/>
              </a:lnSpc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Эколого-биологический центр</a:t>
            </a:r>
          </a:p>
          <a:p>
            <a:pPr>
              <a:lnSpc>
                <a:spcPct val="130000"/>
              </a:lnSpc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Руднянская спортивная школа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917341" y="5364645"/>
            <a:ext cx="4343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4</a:t>
            </a:r>
            <a:r>
              <a:rPr lang="ru-RU" sz="1400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ru-RU" sz="12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детских сада</a:t>
            </a:r>
          </a:p>
          <a:p>
            <a:r>
              <a:rPr lang="ru-RU" sz="16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</a:t>
            </a:r>
            <a:r>
              <a:rPr lang="ru-RU" sz="12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общеобразовательных школы, реализующих программы дошкольного образования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917340" y="5991853"/>
            <a:ext cx="46017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ru-RU" sz="14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начальная общеобразовательная школа, </a:t>
            </a:r>
          </a:p>
          <a:p>
            <a:r>
              <a:rPr lang="ru-RU" sz="1200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реализующая программы дошкольного образования</a:t>
            </a:r>
            <a:endParaRPr lang="ru-RU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7296" y="5998595"/>
            <a:ext cx="19925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Численность учащихся</a:t>
            </a:r>
          </a:p>
          <a:p>
            <a:pPr algn="ctr"/>
            <a:r>
              <a:rPr lang="en-US" sz="16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</a:t>
            </a:r>
            <a:r>
              <a:rPr lang="ru-RU" sz="16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370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чел.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81A4745-EEBE-B72D-F883-7A3F26C66F89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2555616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E8E8A8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4" y="4640935"/>
            <a:ext cx="6255170" cy="915494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outerShdw blurRad="50800" dist="50800" dir="5400000" sx="99000" sy="99000" algn="ctr" rotWithShape="0">
              <a:srgbClr val="000000">
                <a:alpha val="0"/>
              </a:srgbClr>
            </a:outerShdw>
            <a:reflection stA="97000" endPos="0" dist="508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311950"/>
            <a:ext cx="5388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Здравоохранение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1266" y="722187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26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173248"/>
              </p:ext>
            </p:extLst>
          </p:nvPr>
        </p:nvGraphicFramePr>
        <p:xfrm>
          <a:off x="171605" y="1011513"/>
          <a:ext cx="3680544" cy="2034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0380">
                  <a:extLst>
                    <a:ext uri="{9D8B030D-6E8A-4147-A177-3AD203B41FA5}">
                      <a16:colId xmlns:a16="http://schemas.microsoft.com/office/drawing/2014/main" val="2891352032"/>
                    </a:ext>
                  </a:extLst>
                </a:gridCol>
                <a:gridCol w="710164">
                  <a:extLst>
                    <a:ext uri="{9D8B030D-6E8A-4147-A177-3AD203B41FA5}">
                      <a16:colId xmlns:a16="http://schemas.microsoft.com/office/drawing/2014/main" val="264918717"/>
                    </a:ext>
                  </a:extLst>
                </a:gridCol>
              </a:tblGrid>
              <a:tr h="41977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cap="all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Сеть медицинских учреждений</a:t>
                      </a:r>
                    </a:p>
                  </a:txBody>
                  <a:tcPr anchor="ctr">
                    <a:solidFill>
                      <a:srgbClr val="59C0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83299"/>
                  </a:ext>
                </a:extLst>
              </a:tr>
              <a:tr h="276125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245776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ЦРБ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59C0D5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429711"/>
                  </a:ext>
                </a:extLst>
              </a:tr>
              <a:tr h="469412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245776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Врачебная амбулатория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59C0D5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169501"/>
                  </a:ext>
                </a:extLst>
              </a:tr>
              <a:tr h="469412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245776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Поликлиника 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59C0D5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556949"/>
                  </a:ext>
                </a:extLst>
              </a:tr>
              <a:tr h="34054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245776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ФАПы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59C0D5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15</a:t>
                      </a:r>
                    </a:p>
                  </a:txBody>
                  <a:tcPr anchor="ctr">
                    <a:solidFill>
                      <a:srgbClr val="D1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06224"/>
                  </a:ext>
                </a:extLst>
              </a:tr>
            </a:tbl>
          </a:graphicData>
        </a:graphic>
      </p:graphicFrame>
      <p:pic>
        <p:nvPicPr>
          <p:cNvPr id="11" name="Picture 2" descr="http://misanec.ru/wp-content/uploads/2016/01/What-we-do-health-18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543" y="1005987"/>
            <a:ext cx="3401910" cy="217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333" y="3305594"/>
            <a:ext cx="1167990" cy="11679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086" y="3315706"/>
            <a:ext cx="1178099" cy="11780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3" y="3315706"/>
            <a:ext cx="1157877" cy="115787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14140" y="3673922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Количество</a:t>
            </a:r>
          </a:p>
          <a:p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коек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49185" y="3604673"/>
            <a:ext cx="111601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Численность</a:t>
            </a:r>
          </a:p>
          <a:p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врачей в</a:t>
            </a:r>
          </a:p>
          <a:p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округе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4499" y="3491552"/>
            <a:ext cx="13740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Обеспеченность</a:t>
            </a:r>
          </a:p>
          <a:p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медицинскими</a:t>
            </a:r>
          </a:p>
          <a:p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работниками</a:t>
            </a:r>
          </a:p>
          <a:p>
            <a:r>
              <a:rPr lang="ru-RU" sz="11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(на 10 тыс. чел.) 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312" y="4542305"/>
            <a:ext cx="861777" cy="10064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122" y="4668818"/>
            <a:ext cx="6255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ОГБУЗ «Руднянская ЦРБ» оснащена современным дорогостоящим оборудованием: системой ультразвуковой диагностики и визуализации, аппаратом искусственной вентиляции легких, аппаратом компьютерной томографии на 3 рабочих места, цифровым дентальным аппаратом и др.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D1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2" y="5624434"/>
            <a:ext cx="6255172" cy="95526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5676674"/>
            <a:ext cx="62551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Обеспечение жителей округа лекарственными препаратами осуществляют                                                                                                                                                                                                 4 аптеки </a:t>
            </a:r>
            <a:r>
              <a:rPr lang="ru-RU"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 6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аптечных пунктов. </a:t>
            </a:r>
          </a:p>
          <a:p>
            <a:pPr indent="180000"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Функционируют частные стоматологические кабинеты, которые оказывают медицинские услуги населению, в том числе по зубопротезированию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50" y="3281380"/>
            <a:ext cx="1200867" cy="120086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71617" y="3471451"/>
            <a:ext cx="88678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124</a:t>
            </a:r>
          </a:p>
          <a:p>
            <a:pPr algn="ctr"/>
            <a:r>
              <a:rPr lang="ru-RU" sz="2000" b="1" dirty="0">
                <a:solidFill>
                  <a:srgbClr val="A3E9E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ед.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190" y="3299187"/>
            <a:ext cx="1200867" cy="120086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710520" y="3464145"/>
            <a:ext cx="69923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F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58</a:t>
            </a:r>
          </a:p>
          <a:p>
            <a:pPr algn="ctr"/>
            <a:r>
              <a:rPr lang="ru-RU" sz="2000" dirty="0">
                <a:solidFill>
                  <a:srgbClr val="00B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чел.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930" y="3283243"/>
            <a:ext cx="1200867" cy="120086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979279" y="3474011"/>
            <a:ext cx="84491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28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чел.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34" name="Рисунок 33" descr="rudnya_rayon_prcoa.gif"/>
          <p:cNvPicPr/>
          <p:nvPr/>
        </p:nvPicPr>
        <p:blipFill>
          <a:blip r:embed="rId13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CDDCD5C-84D4-A030-31A1-617D0F7C370B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3151744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5" y="1176338"/>
            <a:ext cx="1658938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75" y="155575"/>
            <a:ext cx="54991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2"/>
          <p:cNvSpPr txBox="1">
            <a:spLocks noChangeArrowheads="1"/>
          </p:cNvSpPr>
          <p:nvPr/>
        </p:nvSpPr>
        <p:spPr bwMode="auto">
          <a:xfrm>
            <a:off x="2060575" y="309563"/>
            <a:ext cx="54229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2400">
                <a:solidFill>
                  <a:schemeClr val="bg1"/>
                </a:solidFill>
                <a:latin typeface="Open Sans Semibold"/>
                <a:ea typeface="Open Sans Semibold"/>
                <a:cs typeface="Open Sans Semibold"/>
              </a:rPr>
              <a:t>Спорт</a:t>
            </a:r>
            <a:endParaRPr lang="ru-RU" sz="2800">
              <a:solidFill>
                <a:schemeClr val="bg1"/>
              </a:solidFill>
              <a:latin typeface="Open Sans Semibold"/>
              <a:ea typeface="Open Sans Semibold"/>
              <a:cs typeface="Open Sans Semibold"/>
            </a:endParaRPr>
          </a:p>
        </p:txBody>
      </p:sp>
      <p:sp>
        <p:nvSpPr>
          <p:cNvPr id="27653" name="TextBox 3"/>
          <p:cNvSpPr txBox="1">
            <a:spLocks noChangeArrowheads="1"/>
          </p:cNvSpPr>
          <p:nvPr/>
        </p:nvSpPr>
        <p:spPr bwMode="auto">
          <a:xfrm>
            <a:off x="7131010" y="7231828"/>
            <a:ext cx="4379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i="1" dirty="0">
                <a:solidFill>
                  <a:srgbClr val="339533"/>
                </a:solidFill>
                <a:latin typeface="Open Sans Semibold"/>
                <a:ea typeface="Open Sans Semibold"/>
                <a:cs typeface="Open Sans Semibold"/>
              </a:rPr>
              <a:t>27</a:t>
            </a:r>
          </a:p>
        </p:txBody>
      </p:sp>
      <p:pic>
        <p:nvPicPr>
          <p:cNvPr id="27654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4711700"/>
            <a:ext cx="1624012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2987675"/>
            <a:ext cx="162083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TextBox 13"/>
          <p:cNvSpPr txBox="1">
            <a:spLocks noChangeArrowheads="1"/>
          </p:cNvSpPr>
          <p:nvPr/>
        </p:nvSpPr>
        <p:spPr bwMode="auto">
          <a:xfrm>
            <a:off x="3202571" y="2440925"/>
            <a:ext cx="32104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32C45C"/>
                </a:solidFill>
                <a:latin typeface="Open Sans Semibold"/>
                <a:ea typeface="Open Sans Semibold"/>
                <a:cs typeface="Open Sans Semibold"/>
              </a:rPr>
              <a:t>64</a:t>
            </a:r>
            <a:r>
              <a:rPr lang="ru-RU" dirty="0">
                <a:latin typeface="Open Sans Semibold"/>
                <a:ea typeface="Open Sans Semibold"/>
                <a:cs typeface="Open Sans Semibold"/>
              </a:rPr>
              <a:t>  </a:t>
            </a:r>
            <a:r>
              <a:rPr lang="ru-RU" b="1" dirty="0">
                <a:latin typeface="Open Sans Semibold"/>
                <a:ea typeface="Open Sans Semibold"/>
                <a:cs typeface="Open Sans Semibold"/>
              </a:rPr>
              <a:t>спортивных объекта</a:t>
            </a:r>
          </a:p>
        </p:txBody>
      </p:sp>
      <p:sp>
        <p:nvSpPr>
          <p:cNvPr id="27657" name="Прямоугольник 14"/>
          <p:cNvSpPr>
            <a:spLocks noChangeArrowheads="1"/>
          </p:cNvSpPr>
          <p:nvPr/>
        </p:nvSpPr>
        <p:spPr bwMode="auto">
          <a:xfrm>
            <a:off x="3055080" y="3338179"/>
            <a:ext cx="44648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Open Sans"/>
                <a:ea typeface="Open Sans"/>
                <a:cs typeface="Open Sans"/>
              </a:rPr>
              <a:t>спортивный зал ООО «Промконсервы»,</a:t>
            </a:r>
          </a:p>
          <a:p>
            <a:pPr algn="ctr"/>
            <a:r>
              <a:rPr lang="ru-RU" sz="1400" dirty="0">
                <a:latin typeface="Open Sans"/>
                <a:ea typeface="Open Sans"/>
                <a:cs typeface="Open Sans"/>
              </a:rPr>
              <a:t>площадка ГТО</a:t>
            </a:r>
          </a:p>
        </p:txBody>
      </p:sp>
      <p:sp>
        <p:nvSpPr>
          <p:cNvPr id="27660" name="Прямоугольник 18"/>
          <p:cNvSpPr>
            <a:spLocks noChangeArrowheads="1"/>
          </p:cNvSpPr>
          <p:nvPr/>
        </p:nvSpPr>
        <p:spPr bwMode="auto">
          <a:xfrm>
            <a:off x="3932742" y="1961885"/>
            <a:ext cx="1784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59C059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ru-RU" sz="3200" b="1" dirty="0">
                <a:solidFill>
                  <a:srgbClr val="32C45C"/>
                </a:solidFill>
                <a:latin typeface="Open Sans Semibold"/>
                <a:ea typeface="Open Sans Semibold"/>
                <a:cs typeface="Open Sans Semibold"/>
              </a:rPr>
              <a:t>6072 </a:t>
            </a:r>
            <a:r>
              <a:rPr lang="ru-RU" dirty="0">
                <a:latin typeface="Open Sans"/>
                <a:ea typeface="Open Sans"/>
                <a:cs typeface="Open Sans"/>
              </a:rPr>
              <a:t>чел.</a:t>
            </a:r>
            <a:endParaRPr lang="ru-RU" sz="2800" dirty="0">
              <a:solidFill>
                <a:srgbClr val="59C059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7661" name="TextBox 19"/>
          <p:cNvSpPr txBox="1">
            <a:spLocks noChangeArrowheads="1"/>
          </p:cNvSpPr>
          <p:nvPr/>
        </p:nvSpPr>
        <p:spPr bwMode="auto">
          <a:xfrm>
            <a:off x="2495550" y="1227080"/>
            <a:ext cx="49879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dirty="0">
                <a:latin typeface="Open Sans Semibold"/>
                <a:ea typeface="Open Sans Semibold"/>
                <a:cs typeface="Open Sans Semibold"/>
              </a:rPr>
              <a:t>Численность населения, </a:t>
            </a:r>
          </a:p>
          <a:p>
            <a:pPr algn="ctr" eaLnBrk="1" hangingPunct="1"/>
            <a:r>
              <a:rPr lang="ru-RU" dirty="0">
                <a:latin typeface="Open Sans Semibold"/>
                <a:ea typeface="Open Sans Semibold"/>
                <a:cs typeface="Open Sans Semibold"/>
              </a:rPr>
              <a:t>занимающаяся физкультурой и спортом</a:t>
            </a:r>
          </a:p>
        </p:txBody>
      </p:sp>
      <p:sp>
        <p:nvSpPr>
          <p:cNvPr id="27662" name="TextBox 22"/>
          <p:cNvSpPr txBox="1">
            <a:spLocks noChangeArrowheads="1"/>
          </p:cNvSpPr>
          <p:nvPr/>
        </p:nvSpPr>
        <p:spPr bwMode="auto">
          <a:xfrm>
            <a:off x="3359600" y="4274819"/>
            <a:ext cx="3095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dirty="0">
                <a:latin typeface="Open Sans"/>
                <a:ea typeface="Open Sans"/>
                <a:cs typeface="Open Sans"/>
              </a:rPr>
              <a:t>В 2025 году проведено</a:t>
            </a:r>
          </a:p>
          <a:p>
            <a:pPr algn="ctr" eaLnBrk="1" hangingPunct="1"/>
            <a:endParaRPr lang="ru-RU" sz="1200" b="1" dirty="0">
              <a:solidFill>
                <a:srgbClr val="32C45C"/>
              </a:solidFill>
              <a:latin typeface="Open Sans Semibold"/>
              <a:ea typeface="Open Sans Semibold"/>
              <a:cs typeface="Open Sans Semibold"/>
            </a:endParaRPr>
          </a:p>
          <a:p>
            <a:pPr algn="ctr" eaLnBrk="1" hangingPunct="1"/>
            <a:r>
              <a:rPr lang="ru-RU" sz="3200" b="1" dirty="0">
                <a:solidFill>
                  <a:srgbClr val="32C45C"/>
                </a:solidFill>
                <a:latin typeface="Open Sans Semibold"/>
                <a:ea typeface="Open Sans Semibold"/>
                <a:cs typeface="Open Sans Semibold"/>
              </a:rPr>
              <a:t>59</a:t>
            </a:r>
            <a:r>
              <a:rPr lang="ru-RU" dirty="0">
                <a:latin typeface="Open Sans Semibold"/>
                <a:ea typeface="Open Sans Semibold"/>
                <a:cs typeface="Open Sans Semibold"/>
              </a:rPr>
              <a:t> спортивно-массовых мероприятий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19" name="Рисунок 18" descr="rudnya_rayon_prcoa.gif"/>
          <p:cNvPicPr/>
          <p:nvPr/>
        </p:nvPicPr>
        <p:blipFill>
          <a:blip r:embed="rId6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93463" y="3443920"/>
            <a:ext cx="9285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32C45C"/>
                </a:solidFill>
                <a:latin typeface="Open Sans Semibold"/>
                <a:ea typeface="Open Sans Semibold"/>
                <a:cs typeface="Open Sans Semibold"/>
              </a:rPr>
              <a:t>Крупный:</a:t>
            </a:r>
            <a:endParaRPr lang="ru-RU" sz="1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08433AB-9067-4E8B-2239-3C2AB4A6E083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1540027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2" descr="rudnyanskij-istoricheskij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714" y="1572473"/>
            <a:ext cx="2749467" cy="1545180"/>
          </a:xfrm>
          <a:prstGeom prst="rect">
            <a:avLst/>
          </a:prstGeom>
          <a:noFill/>
          <a:ln w="38100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317130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Культура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4859" y="154887"/>
            <a:ext cx="10358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 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 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132245" y="722187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28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76C98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386" y="1264081"/>
            <a:ext cx="2276282" cy="50164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228265" y="1304056"/>
            <a:ext cx="235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  исторический музей</a:t>
            </a:r>
          </a:p>
        </p:txBody>
      </p:sp>
      <p:pic>
        <p:nvPicPr>
          <p:cNvPr id="39" name="Picture 3" descr="C:\FAO\инвестпаспорт\ИНВЕСТИЦИОННЫЙ ПАСПОРТ\ДК Центральный.JPG"/>
          <p:cNvPicPr>
            <a:picLocks noChangeAspect="1" noChangeArrowheads="1"/>
          </p:cNvPicPr>
          <p:nvPr/>
        </p:nvPicPr>
        <p:blipFill rotWithShape="1">
          <a:blip r:embed="rId7" cstate="print"/>
          <a:srcRect l="18371" r="16295"/>
          <a:stretch/>
        </p:blipFill>
        <p:spPr bwMode="auto">
          <a:xfrm>
            <a:off x="440723" y="3267665"/>
            <a:ext cx="955485" cy="955485"/>
          </a:xfrm>
          <a:prstGeom prst="ellipse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37" y="3254708"/>
            <a:ext cx="968441" cy="968441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969" y="5467591"/>
            <a:ext cx="991512" cy="99151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53" y="1781678"/>
            <a:ext cx="994249" cy="994249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-50309" y="2772334"/>
            <a:ext cx="1686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ru-RU" sz="1200" dirty="0"/>
              <a:t>Городской парк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-68241" y="4205387"/>
            <a:ext cx="1986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/>
              <a:t>Клубные учреждения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506134" y="6455687"/>
            <a:ext cx="1402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Библиотеки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807070" y="5590423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</a:t>
            </a: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78" y="4638766"/>
            <a:ext cx="994254" cy="994254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568835" y="5658297"/>
            <a:ext cx="1040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Музеи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52428" y="4740033"/>
            <a:ext cx="698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10748" y="1924859"/>
            <a:ext cx="650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328851" y="4223891"/>
            <a:ext cx="4746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</a:t>
            </a:r>
            <a:r>
              <a:rPr lang="ru-RU" sz="2400" b="1" dirty="0">
                <a:solidFill>
                  <a:srgbClr val="40B6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192 </a:t>
            </a: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клубных формированиях занимаются </a:t>
            </a:r>
            <a:r>
              <a:rPr lang="en-US" sz="2400" b="1" dirty="0">
                <a:solidFill>
                  <a:srgbClr val="40B6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</a:t>
            </a:r>
            <a:r>
              <a:rPr lang="ru-RU" sz="2400" b="1" dirty="0">
                <a:solidFill>
                  <a:srgbClr val="40B6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2400" b="1" dirty="0">
                <a:solidFill>
                  <a:srgbClr val="40B6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8</a:t>
            </a:r>
            <a:r>
              <a:rPr lang="ru-RU" sz="2400" b="1" dirty="0">
                <a:solidFill>
                  <a:srgbClr val="40B6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38 </a:t>
            </a: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человек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672191" y="3336723"/>
            <a:ext cx="5647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2024 году проведено </a:t>
            </a:r>
          </a:p>
          <a:p>
            <a:pPr algn="ctr"/>
            <a:r>
              <a:rPr lang="ru-RU" sz="2400" b="1" dirty="0">
                <a:solidFill>
                  <a:srgbClr val="40B6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6 245 </a:t>
            </a: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мероприятий в сфере культуры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607505" y="5175864"/>
            <a:ext cx="41648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библиотеках зарегистрировано </a:t>
            </a:r>
            <a:r>
              <a:rPr lang="ru-RU" sz="2400" b="1" dirty="0">
                <a:solidFill>
                  <a:srgbClr val="40B6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40B6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10 </a:t>
            </a:r>
            <a:r>
              <a:rPr lang="en-US" sz="2400" b="1" dirty="0">
                <a:solidFill>
                  <a:srgbClr val="40B6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5</a:t>
            </a:r>
            <a:r>
              <a:rPr lang="ru-RU" sz="2400" b="1" dirty="0">
                <a:solidFill>
                  <a:srgbClr val="40B6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76 </a:t>
            </a: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читателей, книговыдача</a:t>
            </a:r>
            <a:r>
              <a:rPr lang="ru-RU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>
                <a:solidFill>
                  <a:srgbClr val="40B6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>
                <a:solidFill>
                  <a:srgbClr val="40B6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117 217 </a:t>
            </a: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экземпляров</a:t>
            </a:r>
          </a:p>
        </p:txBody>
      </p:sp>
      <p:pic>
        <p:nvPicPr>
          <p:cNvPr id="33" name="Рисунок 32" descr="rudnya_rayon_prcoa.gif"/>
          <p:cNvPicPr/>
          <p:nvPr/>
        </p:nvPicPr>
        <p:blipFill>
          <a:blip r:embed="rId12"/>
          <a:stretch>
            <a:fillRect/>
          </a:stretch>
        </p:blipFill>
        <p:spPr>
          <a:xfrm>
            <a:off x="117013" y="125398"/>
            <a:ext cx="793256" cy="770418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81995" y="3364168"/>
            <a:ext cx="92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lang="ru-RU" sz="4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8" name="Picture 39" descr="0_6940e_f453639c_ori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576" y="1188138"/>
            <a:ext cx="2422525" cy="1736725"/>
          </a:xfrm>
          <a:prstGeom prst="rect">
            <a:avLst/>
          </a:prstGeom>
          <a:noFill/>
          <a:ln w="38100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76C98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91" y="2581475"/>
            <a:ext cx="2188875" cy="501640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5153317" y="2568541"/>
            <a:ext cx="2211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Социально-культурный центр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B94E24-9D6E-3347-0DF6-6ACA596999E7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2775640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42" descr="lyubavich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529" y="3170996"/>
            <a:ext cx="2806687" cy="1691767"/>
          </a:xfrm>
          <a:prstGeom prst="rect">
            <a:avLst/>
          </a:prstGeom>
          <a:noFill/>
          <a:ln w="28575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433" y="1784824"/>
            <a:ext cx="2860292" cy="1854770"/>
          </a:xfrm>
          <a:prstGeom prst="rect">
            <a:avLst/>
          </a:prstGeom>
          <a:noFill/>
          <a:ln w="28575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1" y="4177896"/>
            <a:ext cx="815476" cy="8154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47" y="2713043"/>
            <a:ext cx="811435" cy="8114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13" y="1443233"/>
            <a:ext cx="828996" cy="828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61031" y="317130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Туризм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245" y="721136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29</a:t>
            </a: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B2D49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217" y="1224176"/>
            <a:ext cx="2643237" cy="746269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573205" y="1548719"/>
            <a:ext cx="300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3…</a:t>
            </a:r>
            <a:endParaRPr lang="ru-RU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-110969" y="2219088"/>
            <a:ext cx="15466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Средства размещения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28112" y="2822495"/>
            <a:ext cx="926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105</a:t>
            </a:r>
            <a:endParaRPr lang="ru-RU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-85179" y="3517558"/>
            <a:ext cx="15466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Объекты культурного наследия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49446" y="4285735"/>
            <a:ext cx="999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46</a:t>
            </a:r>
            <a:endParaRPr lang="ru-RU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-93345" y="4963107"/>
            <a:ext cx="15466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Объекты археологического наследия</a:t>
            </a:r>
          </a:p>
        </p:txBody>
      </p:sp>
      <p:pic>
        <p:nvPicPr>
          <p:cNvPr id="79" name="Рисунок 78"/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696" y="5203973"/>
            <a:ext cx="2611724" cy="54327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498474" y="5203973"/>
            <a:ext cx="2315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Приоритетные направления: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8ACE5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416" y="4493752"/>
            <a:ext cx="2317544" cy="549537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198" y="3552884"/>
            <a:ext cx="2687188" cy="2546893"/>
          </a:xfrm>
          <a:prstGeom prst="rect">
            <a:avLst/>
          </a:prstGeom>
          <a:ln w="12700">
            <a:solidFill>
              <a:srgbClr val="4CCBD4"/>
            </a:solidFill>
            <a:prstDash val="lgDash"/>
          </a:ln>
        </p:spPr>
      </p:pic>
      <p:sp>
        <p:nvSpPr>
          <p:cNvPr id="34" name="TextBox 33"/>
          <p:cNvSpPr txBox="1"/>
          <p:nvPr/>
        </p:nvSpPr>
        <p:spPr>
          <a:xfrm>
            <a:off x="4217996" y="3558710"/>
            <a:ext cx="2244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Событийный туризм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503" y="3903455"/>
            <a:ext cx="320855" cy="252814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503" y="4725126"/>
            <a:ext cx="320855" cy="26755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00611" y="3867924"/>
            <a:ext cx="227827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Open Sans"/>
                <a:ea typeface="Open Sans"/>
                <a:cs typeface="Open Sans"/>
              </a:rPr>
              <a:t>23 апреля – Международный слёт городов-героев,</a:t>
            </a:r>
          </a:p>
          <a:p>
            <a:r>
              <a:rPr lang="ru-RU" sz="1100" dirty="0">
                <a:latin typeface="Open Sans"/>
                <a:ea typeface="Open Sans"/>
                <a:cs typeface="Open Sans"/>
              </a:rPr>
              <a:t>посвященный 80-летию Победы в Великой Отечественной войне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500610" y="4657792"/>
            <a:ext cx="22782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Open Sans"/>
                <a:ea typeface="Open Sans"/>
                <a:cs typeface="Open Sans"/>
              </a:rPr>
              <a:t>8 июля – День семьи, любви и верности</a:t>
            </a:r>
          </a:p>
          <a:p>
            <a:r>
              <a:rPr lang="ru-RU" sz="1100" dirty="0">
                <a:latin typeface="Open Sans"/>
                <a:ea typeface="Open Sans"/>
                <a:cs typeface="Open Sans"/>
              </a:rPr>
              <a:t>25 октября - фестиваль-конкурс поэтического диалога Россия — Беларусь «Слово без границ»</a:t>
            </a:r>
          </a:p>
          <a:p>
            <a:r>
              <a:rPr lang="ru-RU" sz="1100" dirty="0">
                <a:latin typeface="Open Sans"/>
                <a:ea typeface="Open Sans"/>
                <a:cs typeface="Open Sans"/>
              </a:rPr>
              <a:t>26 октября - праздник русского танца «На-СЛЕД-</a:t>
            </a:r>
            <a:r>
              <a:rPr lang="ru-RU" sz="1100" dirty="0" err="1">
                <a:latin typeface="Open Sans"/>
                <a:ea typeface="Open Sans"/>
                <a:cs typeface="Open Sans"/>
              </a:rPr>
              <a:t>ие</a:t>
            </a:r>
            <a:r>
              <a:rPr lang="ru-RU" sz="1100" dirty="0">
                <a:latin typeface="Open Sans"/>
                <a:ea typeface="Open Sans"/>
                <a:cs typeface="Open Sans"/>
              </a:rPr>
              <a:t>»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53556" y="1269073"/>
            <a:ext cx="265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Культурно-исторический комплекс 6-ти Героев-минеров д. Микулино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277194" y="4561972"/>
            <a:ext cx="233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Двор Любавичских ребе </a:t>
            </a:r>
          </a:p>
          <a:p>
            <a:pPr algn="ctr"/>
            <a:r>
              <a:rPr lang="ru-RU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д. Любавичи</a:t>
            </a:r>
          </a:p>
        </p:txBody>
      </p:sp>
      <p:pic>
        <p:nvPicPr>
          <p:cNvPr id="41" name="Picture 40" descr="dom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312" y="1592119"/>
            <a:ext cx="2851324" cy="1703776"/>
          </a:xfrm>
          <a:prstGeom prst="rect">
            <a:avLst/>
          </a:prstGeom>
          <a:noFill/>
          <a:ln w="28575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Рисунок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507" y="5797688"/>
            <a:ext cx="43497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Рисунок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007" y="6258274"/>
            <a:ext cx="400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Box 2"/>
          <p:cNvSpPr txBox="1">
            <a:spLocks noChangeArrowheads="1"/>
          </p:cNvSpPr>
          <p:nvPr/>
        </p:nvSpPr>
        <p:spPr bwMode="auto">
          <a:xfrm>
            <a:off x="2083482" y="5871511"/>
            <a:ext cx="14573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200" dirty="0">
                <a:solidFill>
                  <a:srgbClr val="265F92"/>
                </a:solidFill>
                <a:latin typeface="Open Sans Semibold"/>
                <a:ea typeface="Open Sans Semibold"/>
                <a:cs typeface="Open Sans Semibold"/>
              </a:rPr>
              <a:t>Рекреационный</a:t>
            </a:r>
          </a:p>
        </p:txBody>
      </p:sp>
      <p:sp>
        <p:nvSpPr>
          <p:cNvPr id="63" name="TextBox 31"/>
          <p:cNvSpPr txBox="1">
            <a:spLocks noChangeArrowheads="1"/>
          </p:cNvSpPr>
          <p:nvPr/>
        </p:nvSpPr>
        <p:spPr bwMode="auto">
          <a:xfrm>
            <a:off x="4078124" y="6229699"/>
            <a:ext cx="167302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200" dirty="0">
                <a:solidFill>
                  <a:srgbClr val="265F92"/>
                </a:solidFill>
                <a:latin typeface="Open Sans Semibold"/>
                <a:ea typeface="Open Sans Semibold"/>
                <a:cs typeface="Open Sans Semibold"/>
              </a:rPr>
              <a:t>Культурно-</a:t>
            </a:r>
          </a:p>
          <a:p>
            <a:pPr eaLnBrk="1" hangingPunct="1"/>
            <a:r>
              <a:rPr lang="ru-RU" sz="1200" dirty="0">
                <a:solidFill>
                  <a:srgbClr val="265F92"/>
                </a:solidFill>
                <a:latin typeface="Open Sans Semibold"/>
                <a:ea typeface="Open Sans Semibold"/>
                <a:cs typeface="Open Sans Semibold"/>
              </a:rPr>
              <a:t>познавательный</a:t>
            </a:r>
          </a:p>
        </p:txBody>
      </p:sp>
      <p:pic>
        <p:nvPicPr>
          <p:cNvPr id="64" name="Рисунок 63"/>
          <p:cNvPicPr>
            <a:picLocks noChangeAspect="1"/>
          </p:cNvPicPr>
          <p:nvPr/>
        </p:nvPicPr>
        <p:blipFill>
          <a:blip r:embed="rId18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43000" y="6397026"/>
            <a:ext cx="412642" cy="412643"/>
          </a:xfrm>
          <a:prstGeom prst="rect">
            <a:avLst/>
          </a:prstGeom>
        </p:spPr>
      </p:pic>
      <p:sp>
        <p:nvSpPr>
          <p:cNvPr id="65" name="TextBox 29"/>
          <p:cNvSpPr txBox="1">
            <a:spLocks noChangeArrowheads="1"/>
          </p:cNvSpPr>
          <p:nvPr/>
        </p:nvSpPr>
        <p:spPr bwMode="auto">
          <a:xfrm>
            <a:off x="2077782" y="6466028"/>
            <a:ext cx="1709829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200" dirty="0">
                <a:solidFill>
                  <a:srgbClr val="265F92"/>
                </a:solidFill>
                <a:latin typeface="Open Sans Semibold"/>
                <a:ea typeface="Open Sans Semibold"/>
                <a:cs typeface="Open Sans Semibold"/>
              </a:rPr>
              <a:t>Религиозный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A4C987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9" y="1176365"/>
            <a:ext cx="2747729" cy="550079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1101609" y="1225601"/>
            <a:ext cx="2935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Дом-музей Героя Советского Союза М.А. Егорова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49" name="Рисунок 48" descr="rudnya_rayon_prcoa.gif"/>
          <p:cNvPicPr/>
          <p:nvPr/>
        </p:nvPicPr>
        <p:blipFill>
          <a:blip r:embed="rId19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2" y="5626014"/>
            <a:ext cx="817839" cy="817839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376639" y="5724036"/>
            <a:ext cx="685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-58685" y="6405333"/>
            <a:ext cx="15466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Церкви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DA3DC9-B4C3-47CC-C5E2-14C6A95428B5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3509064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 descr="http://xn--d1ashm6d.xn--p1ai/files/178/gallery/med/14.01.2016_12.06.37_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5714" y="3104269"/>
            <a:ext cx="1600200" cy="164782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93" y="1200094"/>
            <a:ext cx="1690011" cy="16900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93" y="1200094"/>
            <a:ext cx="1690011" cy="169001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2" y="1162757"/>
            <a:ext cx="1690011" cy="1690011"/>
          </a:xfrm>
          <a:prstGeom prst="rect">
            <a:avLst/>
          </a:prstGeom>
        </p:spPr>
      </p:pic>
      <p:sp>
        <p:nvSpPr>
          <p:cNvPr id="40" name="Стрелка вправо 39"/>
          <p:cNvSpPr/>
          <p:nvPr/>
        </p:nvSpPr>
        <p:spPr>
          <a:xfrm>
            <a:off x="4475168" y="5314915"/>
            <a:ext cx="812936" cy="143148"/>
          </a:xfrm>
          <a:prstGeom prst="rightArrow">
            <a:avLst/>
          </a:prstGeom>
          <a:solidFill>
            <a:srgbClr val="48FF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>
            <a:off x="2867749" y="5314915"/>
            <a:ext cx="812936" cy="143148"/>
          </a:xfrm>
          <a:prstGeom prst="rightArrow">
            <a:avLst/>
          </a:prstGeom>
          <a:solidFill>
            <a:srgbClr val="48FF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право 2"/>
          <p:cNvSpPr/>
          <p:nvPr/>
        </p:nvSpPr>
        <p:spPr>
          <a:xfrm>
            <a:off x="1238763" y="5300775"/>
            <a:ext cx="812936" cy="143148"/>
          </a:xfrm>
          <a:prstGeom prst="rightArrow">
            <a:avLst/>
          </a:prstGeom>
          <a:solidFill>
            <a:srgbClr val="48FF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16" y="3197945"/>
            <a:ext cx="3978693" cy="1460474"/>
          </a:xfrm>
          <a:prstGeom prst="rect">
            <a:avLst/>
          </a:prstGeom>
          <a:ln w="38100">
            <a:solidFill>
              <a:srgbClr val="77DAFF"/>
            </a:solidFill>
            <a:prstDash val="sysDash"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39" y="1334986"/>
            <a:ext cx="3978693" cy="1460474"/>
          </a:xfrm>
          <a:prstGeom prst="rect">
            <a:avLst/>
          </a:prstGeom>
          <a:ln w="38100">
            <a:solidFill>
              <a:srgbClr val="77DAFF"/>
            </a:solidFill>
            <a:prstDash val="sysDash"/>
          </a:ln>
        </p:spPr>
      </p:pic>
      <p:sp>
        <p:nvSpPr>
          <p:cNvPr id="34" name="Овал 33"/>
          <p:cNvSpPr/>
          <p:nvPr/>
        </p:nvSpPr>
        <p:spPr>
          <a:xfrm>
            <a:off x="5288104" y="4916188"/>
            <a:ext cx="942420" cy="912323"/>
          </a:xfrm>
          <a:prstGeom prst="ellipse">
            <a:avLst/>
          </a:prstGeom>
          <a:solidFill>
            <a:srgbClr val="A2D7D7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685824" y="4917932"/>
            <a:ext cx="942420" cy="912323"/>
          </a:xfrm>
          <a:prstGeom prst="ellipse">
            <a:avLst/>
          </a:prstGeom>
          <a:solidFill>
            <a:srgbClr val="D4EA80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055510" y="4917933"/>
            <a:ext cx="942420" cy="912323"/>
          </a:xfrm>
          <a:prstGeom prst="ellipse">
            <a:avLst/>
          </a:prstGeom>
          <a:solidFill>
            <a:srgbClr val="77DAFF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545661" y="4917934"/>
            <a:ext cx="942420" cy="912323"/>
          </a:xfrm>
          <a:prstGeom prst="ellipse">
            <a:avLst/>
          </a:prstGeom>
          <a:solidFill>
            <a:srgbClr val="C0C966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2061031" y="312564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Историческая справка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257989" y="719034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86505" y="5155657"/>
            <a:ext cx="103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1363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03805" y="5872820"/>
            <a:ext cx="1394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Первое упоминание в летописи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728236" y="5867593"/>
            <a:ext cx="159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Руднянская волость включена </a:t>
            </a:r>
          </a:p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Смоленский уезд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467832" y="5867593"/>
            <a:ext cx="1378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 отнесена к разряду городов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941074" y="5863775"/>
            <a:ext cx="1646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Образование Руднянского </a:t>
            </a:r>
          </a:p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района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03805" y="3235685"/>
            <a:ext cx="39419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В тридцатые годы активно начала развиваться промышленность. Создается первая в Западной области машинотракторная станция. Строится льнозавод. На юго-западной окраине города заложен первый камень завода                  «Консервмолоко», одного из самых мощных предприятий по переработке молока.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023003" y="5155657"/>
            <a:ext cx="103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1919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641370" y="5143265"/>
            <a:ext cx="103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1926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243650" y="5143265"/>
            <a:ext cx="103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1929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42020" y="1776929"/>
            <a:ext cx="1051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Место для фото</a:t>
            </a: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240" y="3041973"/>
            <a:ext cx="1690011" cy="1690011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21" y="3079310"/>
            <a:ext cx="1690011" cy="1690011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4617348" y="3656145"/>
            <a:ext cx="1051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Место для фото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430139" y="1352776"/>
            <a:ext cx="39419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Рудня – в прошлом местечко Родня, принадлежащее Смоленскому княжеству, упоминается в письменных источниках, рассказывающих о завоеван князем Андреем Ольгердовичем Полоцким.</a:t>
            </a:r>
          </a:p>
          <a:p>
            <a:pPr indent="180000"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Здесь пролегала одна из дорог великого пути               «из варяг в греки».</a:t>
            </a:r>
          </a:p>
          <a:p>
            <a:pPr algn="just"/>
            <a:endParaRPr lang="ru-RU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68" y="1154038"/>
            <a:ext cx="1690009" cy="16900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240" y="3079310"/>
            <a:ext cx="1690011" cy="1652673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47" name="Рисунок 46" descr="rudnya_rayon_prcoa.gif"/>
          <p:cNvPicPr/>
          <p:nvPr/>
        </p:nvPicPr>
        <p:blipFill>
          <a:blip r:embed="rId10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9F7C49D-7030-2DFF-EEE8-913FFFBA1B4E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2227948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61031" y="317130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SWOT</a:t>
            </a:r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-анализ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292736"/>
              </p:ext>
            </p:extLst>
          </p:nvPr>
        </p:nvGraphicFramePr>
        <p:xfrm>
          <a:off x="317279" y="1297508"/>
          <a:ext cx="6959821" cy="4119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97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60440">
                <a:tc>
                  <a:txBody>
                    <a:bodyPr/>
                    <a:lstStyle/>
                    <a:p>
                      <a:pPr marL="0" marR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>
                          <a:solidFill>
                            <a:schemeClr val="tx1"/>
                          </a:solidFill>
                        </a:rPr>
                        <a:t>Сильные стороны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Open Sans" panose="020B0606030504020204"/>
                        </a:rPr>
                        <a:t>S</a:t>
                      </a:r>
                      <a:endParaRPr lang="ru-RU" sz="16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FCECE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20955" lvl="0" indent="-171450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выгодное географическое положение</a:t>
                      </a:r>
                    </a:p>
                    <a:p>
                      <a:pPr marL="171450" marR="20955" lvl="0" indent="-171450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близость к границе с Республикой Беларусь</a:t>
                      </a:r>
                    </a:p>
                    <a:p>
                      <a:pPr marL="171450" marR="20955" lvl="0" indent="-171450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развитая</a:t>
                      </a:r>
                      <a:r>
                        <a:rPr lang="ru-RU" sz="1100" b="0" kern="1200" baseline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транспортная инфраструктура</a:t>
                      </a:r>
                    </a:p>
                    <a:p>
                      <a:pPr marL="171450" marR="20955" lvl="0" indent="-171450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наличие магистральных газопроводов</a:t>
                      </a:r>
                    </a:p>
                    <a:p>
                      <a:pPr marL="171450" marR="20955" lvl="0" indent="-171450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наличие</a:t>
                      </a:r>
                      <a:r>
                        <a:rPr lang="ru-RU" sz="1100" b="0" kern="1200" baseline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комплекса культурно-исторических ценностей</a:t>
                      </a:r>
                    </a:p>
                    <a:p>
                      <a:pPr marL="171450" marR="20955" lvl="0" indent="-171450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экологически чистые территории</a:t>
                      </a:r>
                    </a:p>
                    <a:p>
                      <a:pPr marL="171450" marR="20955" lvl="0" indent="-171450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наличие сырья:</a:t>
                      </a:r>
                      <a:r>
                        <a:rPr lang="ru-RU" sz="1100" b="0" kern="1200" baseline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леса, торфа, песчаногравийной смеси</a:t>
                      </a:r>
                    </a:p>
                    <a:p>
                      <a:pPr marL="171450" marR="20955" lvl="0" indent="-171450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возможность создания логистических центров</a:t>
                      </a:r>
                    </a:p>
                  </a:txBody>
                  <a:tcPr>
                    <a:solidFill>
                      <a:srgbClr val="6F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327">
                <a:tc>
                  <a:txBody>
                    <a:bodyPr/>
                    <a:lstStyle/>
                    <a:p>
                      <a:pPr marL="0" marR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Слабые стороны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b="1" baseline="0" dirty="0">
                          <a:solidFill>
                            <a:schemeClr val="tx1"/>
                          </a:solidFill>
                          <a:latin typeface="Open Sans" panose="020B0606030504020204"/>
                        </a:rPr>
                        <a:t>W</a:t>
                      </a:r>
                      <a:endParaRPr lang="ru-RU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8FDEE3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слабость инновационной составляющей в промышленности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отсутствие бизнес-инкубаторов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и технопарков</a:t>
                      </a:r>
                      <a:endParaRPr lang="en-US" sz="1100" baseline="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вытеснение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продукции предприятий области продукцией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иностранного производства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дефицит кадров из-за возникших демографических диспропорций</a:t>
                      </a:r>
                    </a:p>
                  </a:txBody>
                  <a:tcPr>
                    <a:solidFill>
                      <a:srgbClr val="8FDE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385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Возможности</a:t>
                      </a:r>
                    </a:p>
                    <a:p>
                      <a:pPr algn="ctr"/>
                      <a:r>
                        <a:rPr lang="en-US" sz="1600" b="1" dirty="0">
                          <a:latin typeface="Open Sans" panose="020B0606030504020204"/>
                        </a:rPr>
                        <a:t>O</a:t>
                      </a:r>
                      <a:endParaRPr lang="ru-RU" sz="1600" b="1" dirty="0"/>
                    </a:p>
                  </a:txBody>
                  <a:tcPr>
                    <a:solidFill>
                      <a:srgbClr val="E8E8A8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</a:pPr>
                      <a:r>
                        <a:rPr lang="ru-RU" sz="1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расширение рынка продукции местных производителей</a:t>
                      </a:r>
                    </a:p>
                    <a:p>
                      <a:pPr marL="171450" lvl="0" indent="-1714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</a:pPr>
                      <a:r>
                        <a:rPr lang="ru-RU" sz="1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организация логистического</a:t>
                      </a:r>
                      <a:r>
                        <a:rPr lang="ru-RU" sz="1100" baseline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центра</a:t>
                      </a:r>
                    </a:p>
                    <a:p>
                      <a:pPr marL="171450" lvl="0" indent="-1714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</a:pPr>
                      <a:r>
                        <a:rPr lang="ru-RU" sz="1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внедрение инновационных технологий</a:t>
                      </a:r>
                    </a:p>
                    <a:p>
                      <a:pPr marL="171450" lvl="0" indent="-1714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</a:pPr>
                      <a:r>
                        <a:rPr lang="ru-RU" sz="1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вовлечение в сельхозпроизводство неиспользуемых угодий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</a:pPr>
                      <a:r>
                        <a:rPr lang="ru-RU" sz="1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возможности локализации производства для белорусского бизнеса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91465" algn="l"/>
                        </a:tabLst>
                      </a:pPr>
                      <a:r>
                        <a:rPr lang="ru-RU" sz="1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развитие специализированных видов туризма</a:t>
                      </a:r>
                    </a:p>
                  </a:txBody>
                  <a:tcPr>
                    <a:solidFill>
                      <a:srgbClr val="E8E8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91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Угрозы</a:t>
                      </a:r>
                    </a:p>
                    <a:p>
                      <a:pPr algn="ctr"/>
                      <a:r>
                        <a:rPr lang="en-US" sz="1600" b="1" dirty="0">
                          <a:latin typeface="Open Sans" panose="020B0606030504020204"/>
                        </a:rPr>
                        <a:t>T</a:t>
                      </a:r>
                      <a:endParaRPr lang="ru-RU" sz="1600" b="1" dirty="0"/>
                    </a:p>
                  </a:txBody>
                  <a:tcPr>
                    <a:solidFill>
                      <a:srgbClr val="FBFBB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50000"/>
                        </a:lnSpc>
                        <a:buFontTx/>
                        <a:buNone/>
                      </a:pPr>
                      <a:endParaRPr lang="ru-RU" sz="1100" baseline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0" indent="0">
                        <a:lnSpc>
                          <a:spcPct val="50000"/>
                        </a:lnSpc>
                        <a:buFontTx/>
                        <a:buNone/>
                      </a:pPr>
                      <a:endParaRPr lang="ru-RU" sz="1100" baseline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171450" indent="-171450">
                        <a:lnSpc>
                          <a:spcPct val="4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демографическое старение населения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ru-RU" sz="11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отток из района трудоспособной молодежи</a:t>
                      </a:r>
                      <a:endParaRPr lang="ru-RU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solidFill>
                      <a:srgbClr val="FBFB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139217" y="721136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13" name="Рисунок 12" descr="rudnya_rayon_prcoa.gif"/>
          <p:cNvPicPr/>
          <p:nvPr/>
        </p:nvPicPr>
        <p:blipFill>
          <a:blip r:embed="rId3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E3DFAF4-16B7-185F-BDC6-64663344024A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1100001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52" t="7485" r="9452" b="8220"/>
          <a:stretch/>
        </p:blipFill>
        <p:spPr>
          <a:xfrm>
            <a:off x="98383" y="1396689"/>
            <a:ext cx="7548234" cy="44197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39217" y="721136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1897" y="1703134"/>
            <a:ext cx="3196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ГЛАВА МУНИЦИПАЛЬНОГО ОБРАЗОВАНИЯ «РУДНЯНСКИЙ МУНИЦИПАЛЬНЫЙ ОКРУГ» СМОЛЕНСКОЙ ОБЛАСТИ: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9212" y="3966341"/>
            <a:ext cx="349066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ЗАМЕСТИТЕЛЬ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ГЛАВЫ МУНИЦИПАЛЬНОГО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ОБРАЗОВАНИЯ «РУДНЯНСКИЙ МУНИЦИПАЛЬНЫЙ ОКРУГ» СМОЛЕНСКОЙ ОБЛАСТИ: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30149" y="1712025"/>
            <a:ext cx="25835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cap="all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инвестиционного развития Смоленской области</a:t>
            </a:r>
            <a:r>
              <a:rPr lang="ru-RU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40659" y="3988776"/>
            <a:ext cx="25835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cap="all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ООО «Корпорация инвестиционного развития»</a:t>
            </a:r>
            <a:r>
              <a:rPr lang="ru-RU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4969" y="2624664"/>
            <a:ext cx="353491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Ивашкин </a:t>
            </a:r>
          </a:p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Юрий Иванович</a:t>
            </a:r>
          </a:p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Телефон: (48141) 4-11-44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rud_adm@admin-smolensk.ru</a:t>
            </a:r>
            <a:r>
              <a:rPr lang="en-US" sz="14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1400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Сайт: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рудня.рф</a:t>
            </a:r>
            <a:endParaRPr lang="ru-R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92879" y="5110991"/>
            <a:ext cx="38743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Силаева </a:t>
            </a:r>
          </a:p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Татьяна Петровна</a:t>
            </a:r>
          </a:p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Телефон: (48141) 4-25-69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rud_ekonomika@admin-smolensk.ru</a:t>
            </a:r>
            <a:endParaRPr lang="ru-RU" sz="1400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28258" y="2739811"/>
            <a:ext cx="33649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Телефон: (4812) 20-55-20</a:t>
            </a:r>
          </a:p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Факс: (4812) 20-55-13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</a:t>
            </a:r>
            <a:r>
              <a:rPr lang="en-US" sz="14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dep@smolinvest.com</a:t>
            </a:r>
            <a:endParaRPr lang="ru-RU" sz="1400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Сайт: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dep-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invest.admin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smolensk.ru</a:t>
            </a:r>
            <a:endParaRPr lang="ru-R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35185" y="4714200"/>
            <a:ext cx="30169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Телефон: (4812) 77-00-22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smolregion67@yandex.ru</a:t>
            </a:r>
            <a:endParaRPr lang="ru-R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Сайт: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corp.smolinvest.com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061031" y="317130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Контакты</a:t>
            </a:r>
            <a:endParaRPr lang="ru-RU" sz="28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21" name="Рисунок 20" descr="rudnya_rayon_prcoa.gif"/>
          <p:cNvPicPr/>
          <p:nvPr/>
        </p:nvPicPr>
        <p:blipFill>
          <a:blip r:embed="rId9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F3B728-6A4F-DD2B-C7A2-E4751CEEF820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995082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318545"/>
            <a:ext cx="5457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Руднянский округ сегодня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57989" y="719034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41258" y="3849954"/>
            <a:ext cx="1176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Население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79875" y="2724768"/>
            <a:ext cx="17613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245776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Общая площадь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94748" y="3057920"/>
            <a:ext cx="17315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2 111,41 кв. км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47787" y="4180266"/>
            <a:ext cx="1664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</a:t>
            </a:r>
            <a:r>
              <a:rPr lang="en-US" sz="16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0</a:t>
            </a:r>
            <a:r>
              <a:rPr lang="ru-RU" sz="16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,5 тыс. чел.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03" y="2646403"/>
            <a:ext cx="814323" cy="8143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8" y="3778313"/>
            <a:ext cx="838421" cy="83842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28" name="Рисунок 27" descr="rudnya_rayon_prcoa.gif"/>
          <p:cNvPicPr/>
          <p:nvPr/>
        </p:nvPicPr>
        <p:blipFill>
          <a:blip r:embed="rId6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563" y="1378157"/>
            <a:ext cx="1177113" cy="1116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81869" y="1086636"/>
            <a:ext cx="3744114" cy="53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A55C6E-C9A4-429D-4DCB-E735BB868420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2591992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35" y="2860587"/>
            <a:ext cx="4096987" cy="1015662"/>
          </a:xfrm>
          <a:prstGeom prst="rect">
            <a:avLst/>
          </a:prstGeom>
          <a:ln w="38100">
            <a:solidFill>
              <a:srgbClr val="77DAFF"/>
            </a:solidFill>
            <a:prstDash val="sysDash"/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35" y="1984598"/>
            <a:ext cx="4120736" cy="663599"/>
          </a:xfrm>
          <a:prstGeom prst="rect">
            <a:avLst/>
          </a:prstGeom>
          <a:ln w="38100">
            <a:solidFill>
              <a:srgbClr val="77DAFF"/>
            </a:solidFill>
            <a:prstDash val="sysDash"/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761" y="1132765"/>
            <a:ext cx="2551509" cy="684160"/>
          </a:xfrm>
          <a:prstGeom prst="rect">
            <a:avLst/>
          </a:prstGeom>
          <a:ln w="38100">
            <a:solidFill>
              <a:srgbClr val="77DAFF"/>
            </a:solidFill>
            <a:prstDash val="sysDash"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25" y="1132765"/>
            <a:ext cx="1805050" cy="696036"/>
          </a:xfrm>
          <a:prstGeom prst="rect">
            <a:avLst/>
          </a:prstGeom>
          <a:ln w="38100">
            <a:solidFill>
              <a:srgbClr val="77DAFF"/>
            </a:solidFill>
            <a:prstDash val="sysDash"/>
          </a:ln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114658" y="317130"/>
            <a:ext cx="5391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Природные ресурсы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257989" y="719034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5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47115" y="2881613"/>
            <a:ext cx="41088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/>
            <a:r>
              <a:rPr lang="ru-RU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Минерально-сырьевая база представлена    разведанными и разрабатываемыми месторождениями  полезных ископаемых: торф, песчано-гравийные материалы, глина, сапропель, а также пресными водами, являющимися основным источником хозяйственно-питьевого водоснабжения населения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10700" y="1144356"/>
            <a:ext cx="2718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/>
            <a:r>
              <a:rPr lang="ru-RU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Рельеф представляет в целом волнистую поверхность с холмистыми участками и сравнительно глубоко врезанными речными долинами</a:t>
            </a:r>
            <a:endParaRPr lang="ru-RU" sz="10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01686" y="2054431"/>
            <a:ext cx="41871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/>
            <a:r>
              <a:rPr lang="ru-RU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Климат умеренно – континентальный со сравнительно теплым летом и умеренно холодной зимой. Наиболее холодный месяц – январь, наиболее теплый – июль</a:t>
            </a:r>
            <a:endParaRPr lang="ru-RU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06439" y="1187534"/>
            <a:ext cx="180505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/>
            <a:r>
              <a:rPr lang="ru-RU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Основные реки:                                           Каспля,   Рутавечь, Малая Березина</a:t>
            </a:r>
          </a:p>
          <a:p>
            <a:pPr indent="538163" algn="just"/>
            <a:endParaRPr lang="ru-RU" sz="10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62" y="963037"/>
            <a:ext cx="436547" cy="385217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01" y="1863499"/>
            <a:ext cx="441800" cy="407341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79" y="2717705"/>
            <a:ext cx="377130" cy="391145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045" y="963382"/>
            <a:ext cx="415636" cy="34786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29" name="Рисунок 28" descr="rudnya_rayon_prcoa.gif"/>
          <p:cNvPicPr/>
          <p:nvPr/>
        </p:nvPicPr>
        <p:blipFill>
          <a:blip r:embed="rId15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23239" y="4063322"/>
            <a:ext cx="2940279" cy="27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078632" y="1327271"/>
            <a:ext cx="3263431" cy="480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DCBCBF4-2E95-05B6-EFAA-75F232D3A13D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2967172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7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545" y="2560909"/>
            <a:ext cx="1008046" cy="1022679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1926"/>
            <a:ext cx="2296633" cy="1368007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042" y="1151926"/>
            <a:ext cx="2296633" cy="1368007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101" y="1151927"/>
            <a:ext cx="2668401" cy="1360712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2086043" y="313766"/>
            <a:ext cx="5473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Социально-экономическое развитие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7257989" y="719034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6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6672" y="1278285"/>
            <a:ext cx="22632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Среднемесячная </a:t>
            </a:r>
          </a:p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заработная </a:t>
            </a:r>
          </a:p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плата </a:t>
            </a:r>
          </a:p>
          <a:p>
            <a:pPr algn="ctr"/>
            <a:r>
              <a:rPr lang="ru-RU" sz="16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работников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276934" y="1311460"/>
            <a:ext cx="22623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Оборот</a:t>
            </a:r>
          </a:p>
          <a:p>
            <a:pPr algn="ctr"/>
            <a:r>
              <a:rPr lang="ru-RU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розничной</a:t>
            </a:r>
          </a:p>
          <a:p>
            <a:pPr algn="ctr"/>
            <a:r>
              <a:rPr lang="ru-RU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торговли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502424" y="2639990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87%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316098" y="2895160"/>
            <a:ext cx="102979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 средне-</a:t>
            </a:r>
          </a:p>
          <a:p>
            <a:pPr algn="ctr"/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областному</a:t>
            </a:r>
          </a:p>
          <a:p>
            <a:pPr algn="ctr"/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уровню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19827" y="2675484"/>
            <a:ext cx="126829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53,9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тыс. руб.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endParaRPr lang="ru-RU" sz="1050" dirty="0">
              <a:solidFill>
                <a:srgbClr val="007FA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479377" y="2672990"/>
            <a:ext cx="130676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9113,8</a:t>
            </a:r>
          </a:p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млн. руб.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063627" y="2728026"/>
            <a:ext cx="130676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2201,6</a:t>
            </a:r>
          </a:p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млн. руб.</a:t>
            </a:r>
          </a:p>
        </p:txBody>
      </p:sp>
      <p:pic>
        <p:nvPicPr>
          <p:cNvPr id="97" name="Рисунок 96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51" y="3795343"/>
            <a:ext cx="2481721" cy="2727167"/>
          </a:xfrm>
          <a:prstGeom prst="rect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87" y="4345163"/>
            <a:ext cx="849733" cy="848073"/>
          </a:xfrm>
          <a:prstGeom prst="rect">
            <a:avLst/>
          </a:prstGeom>
        </p:spPr>
      </p:pic>
      <p:sp>
        <p:nvSpPr>
          <p:cNvPr id="100" name="TextBox 99"/>
          <p:cNvSpPr txBox="1"/>
          <p:nvPr/>
        </p:nvSpPr>
        <p:spPr>
          <a:xfrm>
            <a:off x="722475" y="3977967"/>
            <a:ext cx="19288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Уровень безработицы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932130" y="5233378"/>
            <a:ext cx="1517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Численность </a:t>
            </a:r>
          </a:p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трудоспособного</a:t>
            </a:r>
          </a:p>
          <a:p>
            <a:pPr algn="ctr"/>
            <a:r>
              <a:rPr lang="ru-RU" sz="1200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населения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343545" y="4357755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1,07 %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635975" y="5892602"/>
            <a:ext cx="1955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10,9 тыс. чел.</a:t>
            </a:r>
          </a:p>
        </p:txBody>
      </p:sp>
      <p:pic>
        <p:nvPicPr>
          <p:cNvPr id="107" name="Рисунок 106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219" y="4088816"/>
            <a:ext cx="1320601" cy="326704"/>
          </a:xfrm>
          <a:prstGeom prst="rect">
            <a:avLst/>
          </a:prstGeom>
        </p:spPr>
      </p:pic>
      <p:sp>
        <p:nvSpPr>
          <p:cNvPr id="108" name="TextBox 107"/>
          <p:cNvSpPr txBox="1"/>
          <p:nvPr/>
        </p:nvSpPr>
        <p:spPr>
          <a:xfrm>
            <a:off x="3397248" y="4098537"/>
            <a:ext cx="1290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2025 год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3279003" y="4439718"/>
            <a:ext cx="15576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Объем доходов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165517" y="5128841"/>
            <a:ext cx="1744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FA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Объем расходов</a:t>
            </a:r>
          </a:p>
        </p:txBody>
      </p:sp>
      <p:pic>
        <p:nvPicPr>
          <p:cNvPr id="111" name="Рисунок 110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660" y="4759361"/>
            <a:ext cx="1320601" cy="326704"/>
          </a:xfrm>
          <a:prstGeom prst="rect">
            <a:avLst/>
          </a:prstGeom>
        </p:spPr>
      </p:pic>
      <p:pic>
        <p:nvPicPr>
          <p:cNvPr id="112" name="Рисунок 111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659" y="5435475"/>
            <a:ext cx="1320602" cy="326704"/>
          </a:xfrm>
          <a:prstGeom prst="rect">
            <a:avLst/>
          </a:prstGeom>
        </p:spPr>
      </p:pic>
      <p:pic>
        <p:nvPicPr>
          <p:cNvPr id="124" name="Рисунок 123"/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2099" y="2926862"/>
            <a:ext cx="393612" cy="191262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2491161" y="1179809"/>
            <a:ext cx="262534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solidFill>
                  <a:srgbClr val="007FA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Объем отгруженных товаров собственного производства, выполненных работ и услуг по всем видам экономической деятельности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59" name="Рисунок 58" descr="rudnya_rayon_prcoa.gif"/>
          <p:cNvPicPr/>
          <p:nvPr/>
        </p:nvPicPr>
        <p:blipFill>
          <a:blip r:embed="rId11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5C12F5B-1CC0-45CB-94E4-14458E262D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04152" y="2989189"/>
            <a:ext cx="393612" cy="191262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C4643F16-D143-40F8-9D23-F2C4391CC9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977" y="2655938"/>
            <a:ext cx="1008046" cy="1022679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58E672AF-4137-4197-B298-49D50EC07CE0}"/>
              </a:ext>
            </a:extLst>
          </p:cNvPr>
          <p:cNvSpPr txBox="1"/>
          <p:nvPr/>
        </p:nvSpPr>
        <p:spPr>
          <a:xfrm>
            <a:off x="6616490" y="2762929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110,4%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EF9260D-CFED-48E3-A3C8-7FD741BE8EA0}"/>
              </a:ext>
            </a:extLst>
          </p:cNvPr>
          <p:cNvSpPr txBox="1"/>
          <p:nvPr/>
        </p:nvSpPr>
        <p:spPr>
          <a:xfrm>
            <a:off x="6509785" y="3077725"/>
            <a:ext cx="102979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  уровню 2024 года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47A10C-191E-2D5C-FAFD-EC5F39A698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309" y="2582318"/>
            <a:ext cx="1008046" cy="10226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1B67AA-15B0-F31B-6294-CB1570F64601}"/>
              </a:ext>
            </a:extLst>
          </p:cNvPr>
          <p:cNvSpPr txBox="1"/>
          <p:nvPr/>
        </p:nvSpPr>
        <p:spPr>
          <a:xfrm>
            <a:off x="4166041" y="2728397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90%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13BFAA-6D9B-2206-939C-B7FE2A33268C}"/>
              </a:ext>
            </a:extLst>
          </p:cNvPr>
          <p:cNvSpPr txBox="1"/>
          <p:nvPr/>
        </p:nvSpPr>
        <p:spPr>
          <a:xfrm>
            <a:off x="4048211" y="3052718"/>
            <a:ext cx="102979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  уровню 2024 года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67C9F4-DF59-3A46-DC44-B802DE0036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17551" y="2950782"/>
            <a:ext cx="393612" cy="19126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C056E66-0321-9704-E489-FFD7893F1552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AD6A50-B455-6C9B-51AB-EC1078E6A883}"/>
              </a:ext>
            </a:extLst>
          </p:cNvPr>
          <p:cNvSpPr txBox="1"/>
          <p:nvPr/>
        </p:nvSpPr>
        <p:spPr>
          <a:xfrm>
            <a:off x="3397248" y="4783641"/>
            <a:ext cx="1439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1021,2 млн. руб.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78DAD4-8821-463B-A6AF-13108A97F00D}"/>
              </a:ext>
            </a:extLst>
          </p:cNvPr>
          <p:cNvSpPr txBox="1"/>
          <p:nvPr/>
        </p:nvSpPr>
        <p:spPr>
          <a:xfrm>
            <a:off x="3364668" y="5453969"/>
            <a:ext cx="1472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1021,8 млн. руб.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E9BE5E-F4AC-9B9F-B317-D5D2C9D90C5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596" y="4142922"/>
            <a:ext cx="1406952" cy="140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5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970" y="5153890"/>
            <a:ext cx="1211476" cy="1210643"/>
          </a:xfrm>
          <a:prstGeom prst="ellipse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164" y="1103613"/>
            <a:ext cx="4552052" cy="44640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061031" y="319424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Инвестиции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257989" y="719034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7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868399" y="1169275"/>
            <a:ext cx="4389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 инвестиций в основной капитал</a:t>
            </a: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99" y="1028815"/>
            <a:ext cx="2319174" cy="695335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270234" y="1118767"/>
            <a:ext cx="2320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Объем инвестиций               в основной капитал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0976" y="1859453"/>
            <a:ext cx="1346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C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1113,4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24545" y="2228168"/>
            <a:ext cx="1022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млн. руб.</a:t>
            </a: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81" y="3048464"/>
            <a:ext cx="2334402" cy="64767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43" y="3444781"/>
            <a:ext cx="943488" cy="935786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297599" y="3479167"/>
            <a:ext cx="745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4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217640" y="3565009"/>
            <a:ext cx="1861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457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Реализующихся инвестиционных проектов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856302" y="5449328"/>
            <a:ext cx="23015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ОАО «Промконсервы»</a:t>
            </a:r>
          </a:p>
          <a:p>
            <a:pPr algn="ctr"/>
            <a:r>
              <a:rPr lang="ru-RU" sz="1400" b="1" dirty="0">
                <a:solidFill>
                  <a:srgbClr val="0085B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40,6 млн. руб.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48426" y="4817322"/>
            <a:ext cx="15446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ООО «Грин Лайн» </a:t>
            </a:r>
            <a:r>
              <a:rPr lang="ru-RU" sz="1400" b="1" dirty="0">
                <a:solidFill>
                  <a:srgbClr val="0085B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20,4 млн. руб.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399" y="5117265"/>
            <a:ext cx="1282621" cy="128262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39" name="Рисунок 38" descr="rudnya_rayon_prcoa.gif"/>
          <p:cNvPicPr/>
          <p:nvPr/>
        </p:nvPicPr>
        <p:blipFill>
          <a:blip r:embed="rId11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456A75A-9A5F-4899-A66E-BCBC4FCC050C}"/>
              </a:ext>
            </a:extLst>
          </p:cNvPr>
          <p:cNvSpPr txBox="1"/>
          <p:nvPr/>
        </p:nvSpPr>
        <p:spPr>
          <a:xfrm>
            <a:off x="3910" y="5872090"/>
            <a:ext cx="186157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ООО «Руднянский тарный комбинат» 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1400" b="1" dirty="0">
                <a:solidFill>
                  <a:srgbClr val="0085B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200,6 млн. руб.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261B240-6187-8AE9-9218-314EDD6D1D24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CBDD68-AD4F-D570-FCB8-4CE3D333B21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8450" y="2020450"/>
            <a:ext cx="393612" cy="1912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5EE4FD-3EA3-53DE-9963-3A55302EEC6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099" y="1804930"/>
            <a:ext cx="1008046" cy="102267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888" y="4628809"/>
            <a:ext cx="1282621" cy="1282621"/>
          </a:xfrm>
          <a:prstGeom prst="rect">
            <a:avLst/>
          </a:prstGeom>
        </p:spPr>
      </p:pic>
      <p:pic>
        <p:nvPicPr>
          <p:cNvPr id="31" name="Рисунок 30" descr="index_b.jpg"/>
          <p:cNvPicPr>
            <a:picLocks noChangeAspect="1"/>
          </p:cNvPicPr>
          <p:nvPr/>
        </p:nvPicPr>
        <p:blipFill rotWithShape="1">
          <a:blip r:embed="rId14" cstate="print"/>
          <a:srcRect l="2741" t="1202" r="4040" b="1938"/>
          <a:stretch/>
        </p:blipFill>
        <p:spPr>
          <a:xfrm>
            <a:off x="1856076" y="4666600"/>
            <a:ext cx="1235735" cy="1233415"/>
          </a:xfrm>
          <a:prstGeom prst="ellipse">
            <a:avLst/>
          </a:prstGeom>
        </p:spPr>
      </p:pic>
      <p:pic>
        <p:nvPicPr>
          <p:cNvPr id="9" name="Рисунок 8" descr="4522-gnti-vxNT-Q-44dY.jpg">
            <a:extLst>
              <a:ext uri="{FF2B5EF4-FFF2-40B4-BE49-F238E27FC236}">
                <a16:creationId xmlns:a16="http://schemas.microsoft.com/office/drawing/2014/main" id="{AF91FA38-0580-DEC1-D401-042B0CA5520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3047" t="5115" r="3534" b="6896"/>
          <a:stretch/>
        </p:blipFill>
        <p:spPr>
          <a:xfrm>
            <a:off x="1733006" y="5646336"/>
            <a:ext cx="1211476" cy="1260619"/>
          </a:xfrm>
          <a:prstGeom prst="ellipse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458DD5-0CB9-34C9-02A5-D2373571BF9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546" y="5624334"/>
            <a:ext cx="1282621" cy="12826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286DDE-1807-8DEB-B196-DE1792DFBF5A}"/>
              </a:ext>
            </a:extLst>
          </p:cNvPr>
          <p:cNvSpPr txBox="1"/>
          <p:nvPr/>
        </p:nvSpPr>
        <p:spPr>
          <a:xfrm>
            <a:off x="1661229" y="1918158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92%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B29CE6-FCB8-AB4C-4E5E-35C6CF127941}"/>
              </a:ext>
            </a:extLst>
          </p:cNvPr>
          <p:cNvSpPr txBox="1"/>
          <p:nvPr/>
        </p:nvSpPr>
        <p:spPr>
          <a:xfrm>
            <a:off x="1510737" y="2186245"/>
            <a:ext cx="102979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  уровню 2023 года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FD1FC1A9-0142-89D3-357E-3970447126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6762652"/>
              </p:ext>
            </p:extLst>
          </p:nvPr>
        </p:nvGraphicFramePr>
        <p:xfrm>
          <a:off x="2722698" y="250701"/>
          <a:ext cx="4680991" cy="4898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</p:spTree>
    <p:extLst>
      <p:ext uri="{BB962C8B-B14F-4D97-AF65-F5344CB8AC3E}">
        <p14:creationId xmlns:p14="http://schemas.microsoft.com/office/powerpoint/2010/main" val="1875133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3F7F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010" y="3417933"/>
            <a:ext cx="5927003" cy="966782"/>
          </a:xfrm>
          <a:prstGeom prst="rect">
            <a:avLst/>
          </a:prstGeom>
          <a:ln w="12700">
            <a:solidFill>
              <a:srgbClr val="2765C1"/>
            </a:solidFill>
            <a:prstDash val="lgDash"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9" y="1971171"/>
            <a:ext cx="5778114" cy="897914"/>
          </a:xfrm>
          <a:prstGeom prst="rect">
            <a:avLst/>
          </a:prstGeom>
          <a:ln w="12700">
            <a:solidFill>
              <a:srgbClr val="6FCECE"/>
            </a:solidFill>
            <a:prstDash val="lgDash"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61031" y="156237"/>
            <a:ext cx="5498644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31" y="319424"/>
            <a:ext cx="54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Инвестиционный потенциал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216" y="2068681"/>
            <a:ext cx="5529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4625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Осуществление автомобильных грузовых перевозок</a:t>
            </a:r>
          </a:p>
          <a:p>
            <a:pPr indent="174625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Обновление автомобильного парка за счет приобретения тягачей и прицепов.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23788" y="1475921"/>
            <a:ext cx="26383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2F63D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Транспорт и связь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66816" y="2923124"/>
            <a:ext cx="26260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6C9F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Промышленность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8370" y="719034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8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08705"/>
            <a:ext cx="7559675" cy="4399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19" y="1044004"/>
            <a:ext cx="7511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Приоритетные направления инвестирования</a:t>
            </a:r>
          </a:p>
        </p:txBody>
      </p:sp>
      <p:pic>
        <p:nvPicPr>
          <p:cNvPr id="18" name="Рисунок 17" descr="htmlimage (1)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2F63D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984757" y="1876031"/>
            <a:ext cx="1263613" cy="945272"/>
          </a:xfrm>
          <a:prstGeom prst="rect">
            <a:avLst/>
          </a:prstGeom>
        </p:spPr>
      </p:pic>
      <p:pic>
        <p:nvPicPr>
          <p:cNvPr id="19" name="Рисунок 18" descr="html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054" y="3285510"/>
            <a:ext cx="1212418" cy="115558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3F7F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4" y="5250097"/>
            <a:ext cx="4893509" cy="1078784"/>
          </a:xfrm>
          <a:prstGeom prst="rect">
            <a:avLst/>
          </a:prstGeom>
          <a:ln w="12700">
            <a:solidFill>
              <a:srgbClr val="2765C1"/>
            </a:solidFill>
            <a:prstDash val="lgDash"/>
          </a:ln>
        </p:spPr>
      </p:pic>
      <p:sp>
        <p:nvSpPr>
          <p:cNvPr id="29" name="TextBox 28"/>
          <p:cNvSpPr txBox="1"/>
          <p:nvPr/>
        </p:nvSpPr>
        <p:spPr>
          <a:xfrm>
            <a:off x="85466" y="5364642"/>
            <a:ext cx="4589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4625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Реконструкции сетей водоснабжения и газификации в  населенных пунктах района. </a:t>
            </a:r>
          </a:p>
          <a:p>
            <a:pPr indent="174625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Перевод на газовое отопление индивидуальных жилых домов.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705315" y="4515216"/>
            <a:ext cx="4132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Производство и распределение </a:t>
            </a:r>
          </a:p>
          <a:p>
            <a:pPr algn="ctr"/>
            <a:r>
              <a:rPr lang="ru-RU" b="1" dirty="0">
                <a:solidFill>
                  <a:srgbClr val="00B0F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электроэнергии, газа и воды</a:t>
            </a:r>
          </a:p>
        </p:txBody>
      </p:sp>
      <p:pic>
        <p:nvPicPr>
          <p:cNvPr id="33" name="Рисунок 32" descr="htmlimage (3)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7424" y="5105496"/>
            <a:ext cx="1724908" cy="143517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705315" y="3543035"/>
            <a:ext cx="5611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4625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Внедрение новейшего оборудования, использование самых современных технологий, оптимизация производственных и     логистических процессов для достижения максимального результата.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pic>
        <p:nvPicPr>
          <p:cNvPr id="32" name="Рисунок 31" descr="rudnya_rayon_prcoa.gif"/>
          <p:cNvPicPr/>
          <p:nvPr/>
        </p:nvPicPr>
        <p:blipFill>
          <a:blip r:embed="rId9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1418DE7-FFBE-B94D-AFEA-AE6213390B9D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2424815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12556" y="156237"/>
            <a:ext cx="5647119" cy="768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12555" y="298069"/>
            <a:ext cx="5647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 Semibold" panose="020B0706030804020204" pitchFamily="34" charset="0"/>
              </a:rPr>
              <a:t>ИНВЕСТИЦИОННАЯ КАРТА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22" y="4918422"/>
            <a:ext cx="481127" cy="481127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758376" y="4897398"/>
            <a:ext cx="131318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 Площадки</a:t>
            </a:r>
            <a:b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 промышленного</a:t>
            </a:r>
          </a:p>
          <a:p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 назначения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55" y="4219179"/>
            <a:ext cx="529357" cy="529357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63998" y="4368541"/>
            <a:ext cx="12298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Туризм и отдых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EF79FC-1291-92F6-21E9-45F5336574E5}"/>
              </a:ext>
            </a:extLst>
          </p:cNvPr>
          <p:cNvSpPr txBox="1"/>
          <p:nvPr/>
        </p:nvSpPr>
        <p:spPr>
          <a:xfrm>
            <a:off x="7248370" y="719034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339533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9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676" y="1066160"/>
            <a:ext cx="4477407" cy="6028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936" y="5183606"/>
            <a:ext cx="200952" cy="24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977" y="3013291"/>
            <a:ext cx="200952" cy="24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4B8D9F9C-3D17-DB29-5F8D-C0AA12F8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758" y="2939721"/>
            <a:ext cx="200952" cy="24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DC60711-01BA-F91E-1918-3B0EF750F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602" y="2481186"/>
            <a:ext cx="200952" cy="24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D7E67461-8B5B-01A7-2929-F484A08CC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977" y="4576499"/>
            <a:ext cx="200952" cy="24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rudnya_rayon_prcoa.gif">
            <a:extLst>
              <a:ext uri="{FF2B5EF4-FFF2-40B4-BE49-F238E27FC236}">
                <a16:creationId xmlns:a16="http://schemas.microsoft.com/office/drawing/2014/main" id="{5413EFDA-9171-CB3B-A402-9184B4AD52A1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171605" y="125398"/>
            <a:ext cx="793256" cy="7704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35732E3-A010-02F5-2584-AB27EA0FB67A}"/>
              </a:ext>
            </a:extLst>
          </p:cNvPr>
          <p:cNvSpPr txBox="1"/>
          <p:nvPr/>
        </p:nvSpPr>
        <p:spPr>
          <a:xfrm>
            <a:off x="919977" y="154887"/>
            <a:ext cx="10278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Руднянский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округ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Смоленской</a:t>
            </a:r>
          </a:p>
          <a:p>
            <a:r>
              <a:rPr lang="ru-RU" sz="11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6EE8841-E282-5D63-9D15-2436806AC805}"/>
              </a:ext>
            </a:extLst>
          </p:cNvPr>
          <p:cNvSpPr/>
          <p:nvPr/>
        </p:nvSpPr>
        <p:spPr>
          <a:xfrm>
            <a:off x="764874" y="6977520"/>
            <a:ext cx="1296157" cy="158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485A61"/>
                </a:solidFill>
                <a:cs typeface="Times New Roman" panose="02020603050405020304" pitchFamily="18" charset="0"/>
              </a:rPr>
              <a:t>Министерство</a:t>
            </a:r>
          </a:p>
        </p:txBody>
      </p:sp>
    </p:spTree>
    <p:extLst>
      <p:ext uri="{BB962C8B-B14F-4D97-AF65-F5344CB8AC3E}">
        <p14:creationId xmlns:p14="http://schemas.microsoft.com/office/powerpoint/2010/main" val="3518177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10564</TotalTime>
  <Words>3454</Words>
  <Application>Microsoft Office PowerPoint</Application>
  <PresentationFormat>Произвольный</PresentationFormat>
  <Paragraphs>881</Paragraphs>
  <Slides>31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Open Sans</vt:lpstr>
      <vt:lpstr>Open Sans Semibold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Krasochenko_NA</cp:lastModifiedBy>
  <cp:revision>1518</cp:revision>
  <cp:lastPrinted>2025-07-18T07:01:18Z</cp:lastPrinted>
  <dcterms:created xsi:type="dcterms:W3CDTF">2017-05-10T15:02:08Z</dcterms:created>
  <dcterms:modified xsi:type="dcterms:W3CDTF">2026-07-20T11:39:19Z</dcterms:modified>
</cp:coreProperties>
</file>